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sldIdLst>
    <p:sldId id="256" r:id="rId2"/>
    <p:sldId id="257" r:id="rId3"/>
    <p:sldId id="258" r:id="rId4"/>
    <p:sldId id="259" r:id="rId5"/>
    <p:sldId id="260" r:id="rId6"/>
    <p:sldId id="261" r:id="rId7"/>
    <p:sldId id="262" r:id="rId8"/>
    <p:sldId id="285" r:id="rId9"/>
    <p:sldId id="264" r:id="rId10"/>
    <p:sldId id="268" r:id="rId11"/>
    <p:sldId id="280" r:id="rId12"/>
    <p:sldId id="281" r:id="rId13"/>
    <p:sldId id="282" r:id="rId14"/>
    <p:sldId id="283" r:id="rId15"/>
    <p:sldId id="286" r:id="rId16"/>
    <p:sldId id="288" r:id="rId17"/>
    <p:sldId id="284" r:id="rId18"/>
    <p:sldId id="289" r:id="rId19"/>
    <p:sldId id="276" r:id="rId20"/>
    <p:sldId id="263" r:id="rId21"/>
    <p:sldId id="278" r:id="rId22"/>
    <p:sldId id="265" r:id="rId23"/>
    <p:sldId id="290"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71" d="100"/>
          <a:sy n="71" d="100"/>
        </p:scale>
        <p:origin x="-1332" y="-156"/>
      </p:cViewPr>
      <p:guideLst>
        <p:guide orient="horz" pos="2160"/>
        <p:guide pos="2880"/>
      </p:guideLst>
    </p:cSldViewPr>
  </p:slideViewPr>
  <p:outlineViewPr>
    <p:cViewPr>
      <p:scale>
        <a:sx n="33" d="100"/>
        <a:sy n="33" d="100"/>
      </p:scale>
      <p:origin x="0" y="3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5DBFCCF2-5C10-4899-9FA1-7C899D6D8139}" type="datetimeFigureOut">
              <a:rPr lang="ru-RU"/>
              <a:pPr>
                <a:defRPr/>
              </a:pPr>
              <a:t>21.05.2011</a:t>
            </a:fld>
            <a:endParaRPr lang="ru-RU" dirty="0"/>
          </a:p>
        </p:txBody>
      </p:sp>
      <p:sp>
        <p:nvSpPr>
          <p:cNvPr id="8" name="Номер слайда 15"/>
          <p:cNvSpPr>
            <a:spLocks noGrp="1"/>
          </p:cNvSpPr>
          <p:nvPr>
            <p:ph type="sldNum" sz="quarter" idx="11"/>
          </p:nvPr>
        </p:nvSpPr>
        <p:spPr/>
        <p:txBody>
          <a:bodyPr/>
          <a:lstStyle>
            <a:lvl1pPr>
              <a:defRPr/>
            </a:lvl1pPr>
          </a:lstStyle>
          <a:p>
            <a:pPr>
              <a:defRPr/>
            </a:pPr>
            <a:fld id="{99B05F49-198A-4A87-B6BE-5C989A6385B9}" type="slidenum">
              <a:rPr lang="ru-RU"/>
              <a:pPr>
                <a:defRPr/>
              </a:pPr>
              <a:t>‹#›</a:t>
            </a:fld>
            <a:endParaRPr lang="ru-RU" dirty="0"/>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5DCBAB3-EA15-4388-98B8-BBDEB5437AD0}" type="datetimeFigureOut">
              <a:rPr lang="ru-RU"/>
              <a:pPr>
                <a:defRPr/>
              </a:pPr>
              <a:t>21.05.2011</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5CF4730-CE47-4298-8D34-1256A55D61FE}"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F1B8E68-F865-446F-8C64-26013E2B6AEB}" type="datetimeFigureOut">
              <a:rPr lang="ru-RU"/>
              <a:pPr>
                <a:defRPr/>
              </a:pPr>
              <a:t>21.05.2011</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2A63BE3-BF8C-41F2-A749-3E423F360DE4}"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BF5ACC6A-28F5-491F-8655-5EF0EBA60E40}" type="datetimeFigureOut">
              <a:rPr lang="ru-RU"/>
              <a:pPr>
                <a:defRPr/>
              </a:pPr>
              <a:t>21.05.2011</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3F1728C8-6CFA-4DF6-9EBF-1B649BABB8EB}"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0664104-5BCC-45F7-9A1B-EBA0E5FD43B8}" type="datetimeFigureOut">
              <a:rPr lang="ru-RU"/>
              <a:pPr>
                <a:defRPr/>
              </a:pPr>
              <a:t>21.05.2011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8E095B0-D46B-43EC-974F-C8395D096FB3}"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08B6850B-9007-4BF8-92B5-A0C4E527CF62}" type="datetimeFigureOut">
              <a:rPr lang="ru-RU"/>
              <a:pPr>
                <a:defRPr/>
              </a:pPr>
              <a:t>21.05.2011</a:t>
            </a:fld>
            <a:endParaRPr lang="ru-RU" dirty="0"/>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593863F6-0932-4FE7-AF8E-B0188DDA29DA}"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20D17FAA-B26D-4E66-A1C4-58304D9C079E}" type="slidenum">
              <a:rPr lang="ru-RU"/>
              <a:pPr>
                <a:defRPr/>
              </a:pPr>
              <a:t>‹#›</a:t>
            </a:fld>
            <a:endParaRPr lang="ru-RU" dirty="0"/>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E829B1C6-56E5-4207-9EE5-5F45E2E0DDC4}" type="datetimeFigureOut">
              <a:rPr lang="ru-RU"/>
              <a:pPr>
                <a:defRPr/>
              </a:pPr>
              <a:t>21.05.2011</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C9082E8A-F2D2-4A76-8178-A219DEFF40BF}" type="datetimeFigureOut">
              <a:rPr lang="ru-RU"/>
              <a:pPr>
                <a:defRPr/>
              </a:pPr>
              <a:t>21.05.2011</a:t>
            </a:fld>
            <a:endParaRPr lang="ru-RU" dirty="0"/>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E78F31D3-90D7-4865-AC28-6518166423D6}"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29EF8B7C-1629-4700-A7A8-046A66F2E400}" type="datetimeFigureOut">
              <a:rPr lang="ru-RU"/>
              <a:pPr>
                <a:defRPr/>
              </a:pPr>
              <a:t>21.05.2011</a:t>
            </a:fld>
            <a:endParaRPr lang="ru-RU" dirty="0"/>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612923F4-C9AE-4D35-9DF0-E674DA9C3EE6}"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23D7ABF1-093B-4438-BF69-F590454C38EA}" type="datetimeFigureOut">
              <a:rPr lang="ru-RU"/>
              <a:pPr>
                <a:defRPr/>
              </a:pPr>
              <a:t>21.05.2011</a:t>
            </a:fld>
            <a:endParaRPr lang="ru-RU" dirty="0"/>
          </a:p>
        </p:txBody>
      </p:sp>
      <p:sp>
        <p:nvSpPr>
          <p:cNvPr id="6" name="Номер слайда 8"/>
          <p:cNvSpPr>
            <a:spLocks noGrp="1"/>
          </p:cNvSpPr>
          <p:nvPr>
            <p:ph type="sldNum" sz="quarter" idx="11"/>
          </p:nvPr>
        </p:nvSpPr>
        <p:spPr/>
        <p:txBody>
          <a:bodyPr/>
          <a:lstStyle>
            <a:lvl1pPr>
              <a:defRPr/>
            </a:lvl1pPr>
          </a:lstStyle>
          <a:p>
            <a:pPr>
              <a:defRPr/>
            </a:pPr>
            <a:fld id="{18E7BD16-400F-4B0F-A221-EEFBF1DAA58F}" type="slidenum">
              <a:rPr lang="ru-RU"/>
              <a:pPr>
                <a:defRPr/>
              </a:pPr>
              <a:t>‹#›</a:t>
            </a:fld>
            <a:endParaRPr lang="ru-RU" dirty="0"/>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2C6D7FF3-462F-454E-9390-52C5A6EA73CB}" type="datetimeFigureOut">
              <a:rPr lang="ru-RU"/>
              <a:pPr>
                <a:defRPr/>
              </a:pPr>
              <a:t>21.05.2011</a:t>
            </a:fld>
            <a:endParaRPr lang="ru-RU" dirty="0"/>
          </a:p>
        </p:txBody>
      </p:sp>
      <p:sp>
        <p:nvSpPr>
          <p:cNvPr id="6" name="Номер слайда 8"/>
          <p:cNvSpPr>
            <a:spLocks noGrp="1"/>
          </p:cNvSpPr>
          <p:nvPr>
            <p:ph type="sldNum" sz="quarter" idx="11"/>
          </p:nvPr>
        </p:nvSpPr>
        <p:spPr/>
        <p:txBody>
          <a:bodyPr/>
          <a:lstStyle>
            <a:lvl1pPr>
              <a:defRPr/>
            </a:lvl1pPr>
          </a:lstStyle>
          <a:p>
            <a:pPr>
              <a:defRPr/>
            </a:pPr>
            <a:fld id="{D99E4721-EC77-4018-AD6A-5384732BE704}" type="slidenum">
              <a:rPr lang="ru-RU"/>
              <a:pPr>
                <a:defRPr/>
              </a:pPr>
              <a:t>‹#›</a:t>
            </a:fld>
            <a:endParaRPr lang="ru-RU" dirty="0"/>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3F4854DD-11B4-47CC-A3C1-070D370580B6}" type="datetimeFigureOut">
              <a:rPr lang="ru-RU"/>
              <a:pPr>
                <a:defRPr/>
              </a:pPr>
              <a:t>21.05.2011</a:t>
            </a:fld>
            <a:endParaRPr lang="ru-RU" dirty="0"/>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dirty="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4646019F-0E3C-4AC8-81F9-1BB00165BFE4}" type="slidenum">
              <a:rPr lang="ru-RU"/>
              <a:pPr>
                <a:defRPr/>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4092" r:id="rId1"/>
    <p:sldLayoutId id="2147484091" r:id="rId2"/>
    <p:sldLayoutId id="2147484093" r:id="rId3"/>
    <p:sldLayoutId id="2147484090" r:id="rId4"/>
    <p:sldLayoutId id="2147484094" r:id="rId5"/>
    <p:sldLayoutId id="2147484089" r:id="rId6"/>
    <p:sldLayoutId id="2147484088" r:id="rId7"/>
    <p:sldLayoutId id="2147484095" r:id="rId8"/>
    <p:sldLayoutId id="2147484096" r:id="rId9"/>
    <p:sldLayoutId id="2147484087" r:id="rId10"/>
    <p:sldLayoutId id="2147484086"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A94543"/>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8C3836"/>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A94543"/>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A94543"/>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mg.tbg-brand.ru/blog/&#171;domashnyaya&#187;-yaponiya-misasa-i-dr.html?page=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uorgsuwww.my38.ru/our-region/city-history-of-irkutsk/list/dostoprimechatelnosti/176-arshan-i-tunkinskaya-dolina.html"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74-radsafety.ru/info/character/technosources/"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pripyathistory.ru/news/pozhar_torfjanikov_v_kievskoj_oblasti_ochen_daleko_ot_chernobylja_mchs/2010-08-12-177"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by.all-biz.info/board/index.php?action=view&amp;msg_id=594009"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inalite-rm.narod.ru/produktsiya_winalite/sem-karta_winalite_/"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ara.by/referat-html/3977_referat_k1.htm"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planeta-tour.ru/strany/avstrija/termalnye-kurorty/bad-hofgastaj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500063" y="428625"/>
            <a:ext cx="8062912" cy="1752600"/>
          </a:xfrm>
        </p:spPr>
        <p:txBody>
          <a:bodyPr>
            <a:normAutofit/>
          </a:bodyPr>
          <a:lstStyle/>
          <a:p>
            <a:pPr fontAlgn="auto">
              <a:spcAft>
                <a:spcPts val="0"/>
              </a:spcAft>
              <a:buFont typeface="Wingdings 2"/>
              <a:buNone/>
              <a:defRPr/>
            </a:pPr>
            <a:r>
              <a:rPr lang="ru-RU"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Выполнила студентка 3 курса 1 группы</a:t>
            </a:r>
          </a:p>
          <a:p>
            <a:pPr fontAlgn="auto">
              <a:spcAft>
                <a:spcPts val="0"/>
              </a:spcAft>
              <a:buFont typeface="Wingdings 2"/>
              <a:buNone/>
              <a:defRPr/>
            </a:pPr>
            <a:r>
              <a:rPr lang="ru-RU"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Вялова  Карина Сергеевна</a:t>
            </a:r>
            <a:endParaRPr lang="ru-RU"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Заголовок 1"/>
          <p:cNvSpPr>
            <a:spLocks noGrp="1"/>
          </p:cNvSpPr>
          <p:nvPr>
            <p:ph type="ctrTitle"/>
          </p:nvPr>
        </p:nvSpPr>
        <p:spPr>
          <a:xfrm>
            <a:off x="571472" y="1857364"/>
            <a:ext cx="8062912" cy="1470025"/>
          </a:xfrm>
        </p:spPr>
        <p:txBody>
          <a:bodyPr/>
          <a:lstStyle/>
          <a:p>
            <a:pPr fontAlgn="auto">
              <a:spcAft>
                <a:spcPts val="0"/>
              </a:spcAft>
              <a:defRPr/>
            </a:pP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z="9600" smtClean="0">
                <a:solidFill>
                  <a:srgbClr val="C0C0C0"/>
                </a:solidFill>
                <a:latin typeface="Monotype Corsiva" pitchFamily="66" charset="0"/>
              </a:rPr>
              <a:t/>
            </a:r>
            <a:br>
              <a:rPr lang="ru-RU" sz="9600" smtClean="0">
                <a:solidFill>
                  <a:srgbClr val="C0C0C0"/>
                </a:solidFill>
                <a:latin typeface="Monotype Corsiva" pitchFamily="66" charset="0"/>
              </a:rPr>
            </a:br>
            <a:r>
              <a:rPr lang="ru-RU" smtClean="0">
                <a:solidFill>
                  <a:schemeClr val="bg1"/>
                </a:solidFill>
                <a:effectLst/>
                <a:latin typeface="Monotype Corsiva" pitchFamily="66" charset="0"/>
              </a:rPr>
              <a:t>МОНИТОРИНГ И ОЦЕНКА РАДОНОВОЙ ОПАСНОСТИ   </a:t>
            </a:r>
            <a:endParaRPr lang="ru-RU">
              <a:solidFill>
                <a:schemeClr val="bg1"/>
              </a:solidFill>
              <a:effectLst/>
              <a:latin typeface="Monotype Corsiva" pitchFamily="66" charset="0"/>
            </a:endParaRPr>
          </a:p>
        </p:txBody>
      </p:sp>
    </p:spTree>
  </p:cSld>
  <p:clrMapOvr>
    <a:masterClrMapping/>
  </p:clrMapOvr>
  <p:transition advClick="0" advTm="3000">
    <p:dissolv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Grp="1" noChangeAspect="1" noChangeArrowheads="1"/>
          </p:cNvPicPr>
          <p:nvPr>
            <p:ph idx="1"/>
          </p:nvPr>
        </p:nvPicPr>
        <p:blipFill>
          <a:blip r:embed="rId2"/>
          <a:srcRect/>
          <a:stretch>
            <a:fillRect/>
          </a:stretch>
        </p:blipFill>
        <p:spPr>
          <a:xfrm>
            <a:off x="1317625" y="1524000"/>
            <a:ext cx="6508750" cy="4572000"/>
          </a:xfrm>
        </p:spPr>
      </p:pic>
      <p:sp>
        <p:nvSpPr>
          <p:cNvPr id="2" name="Заголовок 1"/>
          <p:cNvSpPr>
            <a:spLocks noGrp="1"/>
          </p:cNvSpPr>
          <p:nvPr>
            <p:ph type="title"/>
          </p:nvPr>
        </p:nvSpPr>
        <p:spPr>
          <a:xfrm>
            <a:off x="428596" y="0"/>
            <a:ext cx="8229600" cy="1399032"/>
          </a:xfrm>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Радоновые термальные источники в Тайланде</a:t>
            </a:r>
            <a:endParaRPr lang="ru-RU" sz="3600">
              <a:solidFill>
                <a:schemeClr val="bg1"/>
              </a:solidFill>
              <a:latin typeface="Times New Roman" pitchFamily="18" charset="0"/>
              <a:cs typeface="Times New Roman" pitchFamily="18" charset="0"/>
            </a:endParaRPr>
          </a:p>
        </p:txBody>
      </p:sp>
      <p:sp>
        <p:nvSpPr>
          <p:cNvPr id="22531" name="Прямоугольник 4"/>
          <p:cNvSpPr>
            <a:spLocks noChangeArrowheads="1"/>
          </p:cNvSpPr>
          <p:nvPr/>
        </p:nvSpPr>
        <p:spPr bwMode="auto">
          <a:xfrm>
            <a:off x="857250" y="6215063"/>
            <a:ext cx="7358063" cy="400050"/>
          </a:xfrm>
          <a:prstGeom prst="rect">
            <a:avLst/>
          </a:prstGeom>
          <a:noFill/>
          <a:ln w="9525">
            <a:noFill/>
            <a:miter lim="800000"/>
            <a:headEnd/>
            <a:tailEnd/>
          </a:ln>
        </p:spPr>
        <p:txBody>
          <a:bodyPr>
            <a:spAutoFit/>
          </a:bodyPr>
          <a:lstStyle/>
          <a:p>
            <a:pPr algn="ctr"/>
            <a:r>
              <a:rPr lang="en-US" sz="2000">
                <a:solidFill>
                  <a:schemeClr val="bg1"/>
                </a:solidFill>
                <a:latin typeface="Times New Roman" pitchFamily="18" charset="0"/>
                <a:cs typeface="Times New Roman" pitchFamily="18" charset="0"/>
              </a:rPr>
              <a:t>http://www.nakurorte.ru/foto1/index.php?cat=65&amp;lang=chinese_gb</a:t>
            </a:r>
            <a:endParaRPr lang="ru-RU" sz="2000">
              <a:solidFill>
                <a:schemeClr val="bg1"/>
              </a:solidFill>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Содержимое 3"/>
          <p:cNvPicPr>
            <a:picLocks noGrp="1" noChangeAspect="1"/>
          </p:cNvPicPr>
          <p:nvPr>
            <p:ph idx="1"/>
          </p:nvPr>
        </p:nvPicPr>
        <p:blipFill>
          <a:blip r:embed="rId2"/>
          <a:srcRect/>
          <a:stretch>
            <a:fillRect/>
          </a:stretch>
        </p:blipFill>
        <p:spPr>
          <a:xfrm>
            <a:off x="928688" y="428625"/>
            <a:ext cx="7286625" cy="5286375"/>
          </a:xfrm>
        </p:spPr>
      </p:pic>
      <p:sp>
        <p:nvSpPr>
          <p:cNvPr id="23554" name="Прямоугольник 4"/>
          <p:cNvSpPr>
            <a:spLocks noChangeArrowheads="1"/>
          </p:cNvSpPr>
          <p:nvPr/>
        </p:nvSpPr>
        <p:spPr bwMode="auto">
          <a:xfrm>
            <a:off x="428625" y="5857875"/>
            <a:ext cx="8501063" cy="369888"/>
          </a:xfrm>
          <a:prstGeom prst="rect">
            <a:avLst/>
          </a:prstGeom>
          <a:noFill/>
          <a:ln w="9525">
            <a:noFill/>
            <a:miter lim="800000"/>
            <a:headEnd/>
            <a:tailEnd/>
          </a:ln>
        </p:spPr>
        <p:txBody>
          <a:bodyPr>
            <a:spAutoFit/>
          </a:bodyPr>
          <a:lstStyle/>
          <a:p>
            <a:pPr algn="ctr" hangingPunct="0"/>
            <a:r>
              <a:rPr lang="ru-RU">
                <a:solidFill>
                  <a:schemeClr val="bg1"/>
                </a:solidFill>
                <a:ea typeface="Lucida Sans Unicode" pitchFamily="34" charset="0"/>
                <a:cs typeface="Tahoma" pitchFamily="34" charset="0"/>
                <a:hlinkClick r:id="rId3"/>
              </a:rPr>
              <a:t>http://img.tbg-brand.ru/blog/«domashnyaya»-yaponiya-misasa-i-dr.html?page=1</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1"/>
          <p:cNvPicPr>
            <a:picLocks noChangeAspect="1"/>
          </p:cNvPicPr>
          <p:nvPr/>
        </p:nvPicPr>
        <p:blipFill>
          <a:blip r:embed="rId2"/>
          <a:srcRect/>
          <a:stretch>
            <a:fillRect/>
          </a:stretch>
        </p:blipFill>
        <p:spPr bwMode="auto">
          <a:xfrm>
            <a:off x="928688" y="428625"/>
            <a:ext cx="7358062" cy="5643563"/>
          </a:xfrm>
          <a:prstGeom prst="rect">
            <a:avLst/>
          </a:prstGeom>
          <a:noFill/>
          <a:ln w="9525">
            <a:noFill/>
            <a:miter lim="800000"/>
            <a:headEnd/>
            <a:tailEnd/>
          </a:ln>
        </p:spPr>
      </p:pic>
      <p:sp>
        <p:nvSpPr>
          <p:cNvPr id="24578" name="Прямоугольник 2"/>
          <p:cNvSpPr>
            <a:spLocks noChangeArrowheads="1"/>
          </p:cNvSpPr>
          <p:nvPr/>
        </p:nvSpPr>
        <p:spPr bwMode="auto">
          <a:xfrm>
            <a:off x="1214438" y="6072188"/>
            <a:ext cx="6786562" cy="584200"/>
          </a:xfrm>
          <a:prstGeom prst="rect">
            <a:avLst/>
          </a:prstGeom>
          <a:noFill/>
          <a:ln w="9525">
            <a:noFill/>
            <a:miter lim="800000"/>
            <a:headEnd/>
            <a:tailEnd/>
          </a:ln>
        </p:spPr>
        <p:txBody>
          <a:bodyPr>
            <a:spAutoFit/>
          </a:bodyPr>
          <a:lstStyle/>
          <a:p>
            <a:pPr marL="401638" hangingPunct="0"/>
            <a:r>
              <a:rPr lang="ru-RU" sz="1600">
                <a:latin typeface="Times New Roman" pitchFamily="18" charset="0"/>
                <a:ea typeface="Lucida Sans Unicode" pitchFamily="34" charset="0"/>
                <a:cs typeface="Tahoma" pitchFamily="34" charset="0"/>
                <a:hlinkClick r:id="rId3"/>
              </a:rPr>
              <a:t>http://ruorgsuwww.my38.ru/our-region/city-history-of-irkutsk/list/dostoprimechatelnosti/176-arshan-i-tunkinskaya-dolina.html</a:t>
            </a:r>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1"/>
          <p:cNvPicPr>
            <a:picLocks noChangeAspect="1"/>
          </p:cNvPicPr>
          <p:nvPr/>
        </p:nvPicPr>
        <p:blipFill>
          <a:blip r:embed="rId2"/>
          <a:srcRect/>
          <a:stretch>
            <a:fillRect/>
          </a:stretch>
        </p:blipFill>
        <p:spPr bwMode="auto">
          <a:xfrm>
            <a:off x="785813" y="357188"/>
            <a:ext cx="7643812" cy="6215062"/>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90"/>
            <a:ext cx="8229600" cy="1399032"/>
          </a:xfrm>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Техногенные источники радиации</a:t>
            </a:r>
            <a:endParaRPr lang="ru-RU" sz="3600">
              <a:solidFill>
                <a:schemeClr val="bg1"/>
              </a:solidFill>
              <a:latin typeface="Times New Roman" pitchFamily="18" charset="0"/>
              <a:cs typeface="Times New Roman" pitchFamily="18" charset="0"/>
            </a:endParaRPr>
          </a:p>
        </p:txBody>
      </p:sp>
      <p:pic>
        <p:nvPicPr>
          <p:cNvPr id="26626" name="Рисунок 2"/>
          <p:cNvPicPr>
            <a:picLocks noChangeAspect="1"/>
          </p:cNvPicPr>
          <p:nvPr/>
        </p:nvPicPr>
        <p:blipFill>
          <a:blip r:embed="rId2"/>
          <a:srcRect/>
          <a:stretch>
            <a:fillRect/>
          </a:stretch>
        </p:blipFill>
        <p:spPr bwMode="auto">
          <a:xfrm>
            <a:off x="1143000" y="1071563"/>
            <a:ext cx="7143750" cy="4786312"/>
          </a:xfrm>
          <a:prstGeom prst="rect">
            <a:avLst/>
          </a:prstGeom>
          <a:noFill/>
          <a:ln w="9525">
            <a:noFill/>
            <a:miter lim="800000"/>
            <a:headEnd/>
            <a:tailEnd/>
          </a:ln>
        </p:spPr>
      </p:pic>
      <p:sp>
        <p:nvSpPr>
          <p:cNvPr id="26627" name="Прямоугольник 4"/>
          <p:cNvSpPr>
            <a:spLocks noChangeArrowheads="1"/>
          </p:cNvSpPr>
          <p:nvPr/>
        </p:nvSpPr>
        <p:spPr bwMode="auto">
          <a:xfrm>
            <a:off x="1000125" y="6072188"/>
            <a:ext cx="7143750" cy="369887"/>
          </a:xfrm>
          <a:prstGeom prst="rect">
            <a:avLst/>
          </a:prstGeom>
          <a:noFill/>
          <a:ln w="9525">
            <a:noFill/>
            <a:miter lim="800000"/>
            <a:headEnd/>
            <a:tailEnd/>
          </a:ln>
        </p:spPr>
        <p:txBody>
          <a:bodyPr>
            <a:spAutoFit/>
          </a:bodyPr>
          <a:lstStyle/>
          <a:p>
            <a:pPr marL="401638" algn="ctr" hangingPunct="0"/>
            <a:r>
              <a:rPr lang="ru-RU">
                <a:solidFill>
                  <a:schemeClr val="bg1"/>
                </a:solidFill>
                <a:latin typeface="Times New Roman" pitchFamily="18" charset="0"/>
                <a:ea typeface="Lucida Sans Unicode" pitchFamily="34" charset="0"/>
                <a:cs typeface="Tahoma" pitchFamily="34" charset="0"/>
                <a:hlinkClick r:id="rId3"/>
              </a:rPr>
              <a:t>http://www.74-radsafety.ru/info/character/technosources/</a:t>
            </a:r>
          </a:p>
        </p:txBody>
      </p:sp>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Крупнейшая ядерная техногенная катастрофа</a:t>
            </a:r>
            <a:endParaRPr lang="ru-RU" sz="3600">
              <a:solidFill>
                <a:schemeClr val="bg1"/>
              </a:solidFill>
              <a:latin typeface="Times New Roman" pitchFamily="18" charset="0"/>
              <a:cs typeface="Times New Roman" pitchFamily="18" charset="0"/>
            </a:endParaRPr>
          </a:p>
        </p:txBody>
      </p:sp>
      <p:pic>
        <p:nvPicPr>
          <p:cNvPr id="27650" name="Picture 3"/>
          <p:cNvPicPr>
            <a:picLocks noChangeAspect="1" noChangeArrowheads="1"/>
          </p:cNvPicPr>
          <p:nvPr/>
        </p:nvPicPr>
        <p:blipFill>
          <a:blip r:embed="rId2"/>
          <a:srcRect/>
          <a:stretch>
            <a:fillRect/>
          </a:stretch>
        </p:blipFill>
        <p:spPr bwMode="auto">
          <a:xfrm>
            <a:off x="500063" y="1500188"/>
            <a:ext cx="8086725" cy="4446587"/>
          </a:xfrm>
          <a:prstGeom prst="rect">
            <a:avLst/>
          </a:prstGeom>
          <a:noFill/>
          <a:ln w="9525">
            <a:noFill/>
            <a:miter lim="800000"/>
            <a:headEnd/>
            <a:tailEnd/>
          </a:ln>
        </p:spPr>
      </p:pic>
      <p:sp>
        <p:nvSpPr>
          <p:cNvPr id="27651" name="Прямоугольник 4"/>
          <p:cNvSpPr>
            <a:spLocks noChangeArrowheads="1"/>
          </p:cNvSpPr>
          <p:nvPr/>
        </p:nvSpPr>
        <p:spPr bwMode="auto">
          <a:xfrm>
            <a:off x="428625" y="5715000"/>
            <a:ext cx="8143875" cy="862013"/>
          </a:xfrm>
          <a:prstGeom prst="rect">
            <a:avLst/>
          </a:prstGeom>
          <a:noFill/>
          <a:ln w="9525">
            <a:noFill/>
            <a:miter lim="800000"/>
            <a:headEnd/>
            <a:tailEnd/>
          </a:ln>
        </p:spPr>
        <p:txBody>
          <a:bodyPr>
            <a:spAutoFit/>
          </a:bodyPr>
          <a:lstStyle/>
          <a:p>
            <a:pPr algn="ctr"/>
            <a:r>
              <a:rPr lang="ru-RU">
                <a:latin typeface="Constantia" pitchFamily="18" charset="0"/>
              </a:rPr>
              <a:t> </a:t>
            </a:r>
          </a:p>
          <a:p>
            <a:pPr lvl="1" algn="ctr"/>
            <a:r>
              <a:rPr lang="ru-RU" sz="1600">
                <a:latin typeface="Times New Roman" pitchFamily="18" charset="0"/>
                <a:cs typeface="Times New Roman" pitchFamily="18" charset="0"/>
                <a:hlinkClick r:id="rId3"/>
              </a:rPr>
              <a:t>http://pripyathistory.ru/news/pozhar_torfjanikov_v_kievskoj_oblasti_ochen_daleko_ot_chernobylja_mchs/2010-08-12-177</a:t>
            </a:r>
            <a:endParaRPr lang="ru-RU" sz="1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472" y="-214338"/>
            <a:ext cx="8229600" cy="1219200"/>
          </a:xfrm>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Последствия техногенных катастроф</a:t>
            </a:r>
            <a:endParaRPr lang="ru-RU" sz="3600">
              <a:solidFill>
                <a:schemeClr val="bg1"/>
              </a:solidFill>
              <a:latin typeface="Times New Roman" pitchFamily="18" charset="0"/>
              <a:cs typeface="Times New Roman" pitchFamily="18" charset="0"/>
            </a:endParaRPr>
          </a:p>
        </p:txBody>
      </p:sp>
      <p:pic>
        <p:nvPicPr>
          <p:cNvPr id="28674" name="Picture 3"/>
          <p:cNvPicPr>
            <a:picLocks noGrp="1" noChangeAspect="1" noChangeArrowheads="1"/>
          </p:cNvPicPr>
          <p:nvPr>
            <p:ph type="body" idx="1"/>
          </p:nvPr>
        </p:nvPicPr>
        <p:blipFill>
          <a:blip r:embed="rId2"/>
          <a:srcRect/>
          <a:stretch>
            <a:fillRect/>
          </a:stretch>
        </p:blipFill>
        <p:spPr>
          <a:xfrm>
            <a:off x="571500" y="1214438"/>
            <a:ext cx="8229600" cy="4525962"/>
          </a:xfrm>
        </p:spPr>
      </p:pic>
      <p:sp>
        <p:nvSpPr>
          <p:cNvPr id="28675" name="Rectangle 41"/>
          <p:cNvSpPr>
            <a:spLocks noChangeArrowheads="1"/>
          </p:cNvSpPr>
          <p:nvPr/>
        </p:nvSpPr>
        <p:spPr bwMode="auto">
          <a:xfrm>
            <a:off x="538163" y="5649913"/>
            <a:ext cx="8039100" cy="923925"/>
          </a:xfrm>
          <a:prstGeom prst="rect">
            <a:avLst/>
          </a:prstGeom>
          <a:noFill/>
          <a:ln w="9525">
            <a:noFill/>
            <a:miter lim="800000"/>
            <a:headEnd/>
            <a:tailEnd/>
          </a:ln>
        </p:spPr>
        <p:txBody>
          <a:bodyPr wrap="none" anchor="ctr">
            <a:spAutoFit/>
          </a:bodyPr>
          <a:lstStyle/>
          <a:p>
            <a:pPr algn="ctr"/>
            <a:endParaRPr lang="ru-RU">
              <a:latin typeface="Constantia" pitchFamily="18" charset="0"/>
            </a:endParaRPr>
          </a:p>
          <a:p>
            <a:pPr lvl="1" algn="ctr"/>
            <a:r>
              <a:rPr lang="ru-RU">
                <a:latin typeface="Constantia" pitchFamily="18" charset="0"/>
                <a:hlinkClick r:id="rId3"/>
              </a:rPr>
              <a:t>http://www.by.all-biz.info/board/index.php?action=view&amp;msg_id=594009</a:t>
            </a:r>
            <a:endParaRPr lang="ru-RU">
              <a:latin typeface="Constantia" pitchFamily="18" charset="0"/>
            </a:endParaRPr>
          </a:p>
          <a:p>
            <a:pPr algn="ctr" eaLnBrk="0" hangingPunct="0"/>
            <a:endParaRPr lang="ru-RU">
              <a:latin typeface="Constant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2"/>
          <p:cNvPicPr>
            <a:picLocks noChangeAspect="1"/>
          </p:cNvPicPr>
          <p:nvPr/>
        </p:nvPicPr>
        <p:blipFill>
          <a:blip r:embed="rId2"/>
          <a:srcRect/>
          <a:stretch>
            <a:fillRect/>
          </a:stretch>
        </p:blipFill>
        <p:spPr bwMode="auto">
          <a:xfrm>
            <a:off x="857250" y="285750"/>
            <a:ext cx="7643813" cy="5715000"/>
          </a:xfrm>
          <a:prstGeom prst="rect">
            <a:avLst/>
          </a:prstGeom>
          <a:noFill/>
          <a:ln w="9525">
            <a:noFill/>
            <a:miter lim="800000"/>
            <a:headEnd/>
            <a:tailEnd/>
          </a:ln>
        </p:spPr>
      </p:pic>
      <p:sp>
        <p:nvSpPr>
          <p:cNvPr id="29698" name="Прямоугольник 3"/>
          <p:cNvSpPr>
            <a:spLocks noChangeArrowheads="1"/>
          </p:cNvSpPr>
          <p:nvPr/>
        </p:nvSpPr>
        <p:spPr bwMode="auto">
          <a:xfrm>
            <a:off x="1000125" y="6143625"/>
            <a:ext cx="7786688" cy="369888"/>
          </a:xfrm>
          <a:prstGeom prst="rect">
            <a:avLst/>
          </a:prstGeom>
          <a:noFill/>
          <a:ln w="9525">
            <a:noFill/>
            <a:miter lim="800000"/>
            <a:headEnd/>
            <a:tailEnd/>
          </a:ln>
        </p:spPr>
        <p:txBody>
          <a:bodyPr>
            <a:spAutoFit/>
          </a:bodyPr>
          <a:lstStyle/>
          <a:p>
            <a:pPr algn="ctr" hangingPunct="0"/>
            <a:r>
              <a:rPr lang="ru-RU">
                <a:ea typeface="Lucida Sans Unicode" pitchFamily="34" charset="0"/>
                <a:cs typeface="Tahoma" pitchFamily="34" charset="0"/>
                <a:hlinkClick r:id="rId3"/>
              </a:rPr>
              <a:t>http://winalite-rm.narod.ru/produktsiya_winalite/sem-karta_winalite_/</a:t>
            </a:r>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642938" y="571500"/>
            <a:ext cx="7786687" cy="55721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28625" y="1357313"/>
            <a:ext cx="8229600" cy="4572000"/>
          </a:xfrm>
        </p:spPr>
        <p:txBody>
          <a:bodyPr>
            <a:normAutofit fontScale="92500"/>
          </a:bodyPr>
          <a:lstStyle/>
          <a:p>
            <a:pPr marL="274320" indent="-274320" fontAlgn="auto">
              <a:spcAft>
                <a:spcPts val="0"/>
              </a:spcAft>
              <a:buFont typeface="Wingdings 2"/>
              <a:buChar char=""/>
              <a:defRPr/>
            </a:pPr>
            <a:endParaRPr lang="ru-RU" dirty="0" smtClean="0"/>
          </a:p>
          <a:p>
            <a:pPr marL="274320" indent="-274320" algn="just" fontAlgn="auto">
              <a:lnSpc>
                <a:spcPct val="150000"/>
              </a:lnSpc>
              <a:spcAft>
                <a:spcPts val="0"/>
              </a:spcAft>
              <a:buFont typeface="Wingdings 2"/>
              <a:buNone/>
              <a:defRPr/>
            </a:pPr>
            <a:r>
              <a:rPr lang="ru-RU" sz="2400" dirty="0" smtClean="0">
                <a:solidFill>
                  <a:schemeClr val="bg1"/>
                </a:solidFill>
                <a:latin typeface="Times New Roman" pitchFamily="18" charset="0"/>
                <a:cs typeface="Times New Roman" pitchFamily="18" charset="0"/>
              </a:rPr>
              <a:t>     		Основные составляющие радиационного фона помещений в значительной степени зависят от деятельности человека. Это вызвано, прежде всего, такими факторами, как выбор строительных материалов, конструктивных решений зданий и применяемых в них систем вентиляции. Измерения не всегда подтверждают сложившийся вывод о том, что в подвальных помещениях и на нижних этажах зданий радон скапливается в больших концентрациях, чем на верхних.</a:t>
            </a:r>
            <a:endParaRPr lang="ru-RU" sz="2400" dirty="0">
              <a:solidFill>
                <a:schemeClr val="bg1"/>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Естественный радиационный фон помещений зданий (ЕРФП)</a:t>
            </a:r>
          </a:p>
        </p:txBody>
      </p:sp>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71500" y="1643063"/>
            <a:ext cx="8229600" cy="4572000"/>
          </a:xfrm>
        </p:spPr>
        <p:txBody>
          <a:bodyPr>
            <a:normAutofit fontScale="92500" lnSpcReduction="10000"/>
          </a:bodyPr>
          <a:lstStyle/>
          <a:p>
            <a:pPr marL="514350" indent="-514350" fontAlgn="auto">
              <a:lnSpc>
                <a:spcPct val="150000"/>
              </a:lnSpc>
              <a:spcAft>
                <a:spcPts val="0"/>
              </a:spcAft>
              <a:buFont typeface="Wingdings 2"/>
              <a:buAutoNum type="arabicPeriod"/>
              <a:defRPr/>
            </a:pPr>
            <a:r>
              <a:rPr lang="ru-RU" dirty="0" smtClean="0">
                <a:solidFill>
                  <a:schemeClr val="bg1"/>
                </a:solidFill>
                <a:latin typeface="Times New Roman" pitchFamily="18" charset="0"/>
                <a:cs typeface="Times New Roman" pitchFamily="18" charset="0"/>
              </a:rPr>
              <a:t>Общая информация о радоне.</a:t>
            </a:r>
          </a:p>
          <a:p>
            <a:pPr marL="514350" indent="-514350" fontAlgn="auto">
              <a:lnSpc>
                <a:spcPct val="150000"/>
              </a:lnSpc>
              <a:spcAft>
                <a:spcPts val="0"/>
              </a:spcAft>
              <a:buFont typeface="Wingdings 2"/>
              <a:buAutoNum type="arabicPeriod"/>
              <a:defRPr/>
            </a:pPr>
            <a:r>
              <a:rPr lang="ru-RU" dirty="0" smtClean="0">
                <a:solidFill>
                  <a:schemeClr val="bg1"/>
                </a:solidFill>
                <a:latin typeface="Times New Roman" pitchFamily="18" charset="0"/>
                <a:cs typeface="Times New Roman" pitchFamily="18" charset="0"/>
              </a:rPr>
              <a:t>Влияние радона на живые организмы.</a:t>
            </a:r>
          </a:p>
          <a:p>
            <a:pPr marL="514350" indent="-514350" fontAlgn="auto">
              <a:lnSpc>
                <a:spcPct val="150000"/>
              </a:lnSpc>
              <a:spcAft>
                <a:spcPts val="0"/>
              </a:spcAft>
              <a:buFont typeface="Wingdings 2"/>
              <a:buAutoNum type="arabicPeriod"/>
              <a:defRPr/>
            </a:pPr>
            <a:r>
              <a:rPr lang="ru-RU" dirty="0" smtClean="0">
                <a:solidFill>
                  <a:schemeClr val="bg1"/>
                </a:solidFill>
                <a:latin typeface="Times New Roman" pitchFamily="18" charset="0"/>
                <a:cs typeface="Times New Roman" pitchFamily="18" charset="0"/>
              </a:rPr>
              <a:t>Природные источники радона.</a:t>
            </a:r>
          </a:p>
          <a:p>
            <a:pPr marL="514350" indent="-514350" fontAlgn="auto">
              <a:lnSpc>
                <a:spcPct val="150000"/>
              </a:lnSpc>
              <a:spcAft>
                <a:spcPts val="0"/>
              </a:spcAft>
              <a:buFont typeface="Wingdings 2"/>
              <a:buAutoNum type="arabicPeriod"/>
              <a:defRPr/>
            </a:pPr>
            <a:r>
              <a:rPr lang="ru-RU" dirty="0" smtClean="0">
                <a:solidFill>
                  <a:schemeClr val="bg1"/>
                </a:solidFill>
                <a:latin typeface="Times New Roman" pitchFamily="18" charset="0"/>
                <a:cs typeface="Times New Roman" pitchFamily="18" charset="0"/>
              </a:rPr>
              <a:t>Естественный радиационный фон помещений зданий (ЕРФП).</a:t>
            </a:r>
          </a:p>
          <a:p>
            <a:pPr marL="514350" indent="-514350" fontAlgn="auto">
              <a:lnSpc>
                <a:spcPct val="150000"/>
              </a:lnSpc>
              <a:spcAft>
                <a:spcPts val="0"/>
              </a:spcAft>
              <a:buFont typeface="Wingdings 2"/>
              <a:buAutoNum type="arabicPeriod"/>
              <a:defRPr/>
            </a:pPr>
            <a:r>
              <a:rPr lang="ru-RU" dirty="0" smtClean="0">
                <a:solidFill>
                  <a:schemeClr val="bg1"/>
                </a:solidFill>
                <a:latin typeface="Times New Roman" pitchFamily="18" charset="0"/>
                <a:cs typeface="Times New Roman" pitchFamily="18" charset="0"/>
              </a:rPr>
              <a:t>Инженерно-технические требования к обеспечению радоновой безопасности.</a:t>
            </a:r>
          </a:p>
          <a:p>
            <a:pPr marL="514350" indent="-514350" fontAlgn="auto">
              <a:lnSpc>
                <a:spcPct val="150000"/>
              </a:lnSpc>
              <a:spcAft>
                <a:spcPts val="0"/>
              </a:spcAft>
              <a:buFont typeface="Wingdings 2"/>
              <a:buAutoNum type="arabicPeriod"/>
              <a:defRPr/>
            </a:pPr>
            <a:r>
              <a:rPr lang="ru-RU" dirty="0" smtClean="0">
                <a:solidFill>
                  <a:schemeClr val="bg1"/>
                </a:solidFill>
                <a:latin typeface="Times New Roman" pitchFamily="18" charset="0"/>
                <a:cs typeface="Times New Roman" pitchFamily="18" charset="0"/>
              </a:rPr>
              <a:t>Проблемы обеспечения радоновой безопасности.</a:t>
            </a:r>
          </a:p>
          <a:p>
            <a:pPr marL="514350" indent="-514350" fontAlgn="auto">
              <a:lnSpc>
                <a:spcPct val="150000"/>
              </a:lnSpc>
              <a:spcAft>
                <a:spcPts val="0"/>
              </a:spcAft>
              <a:buFont typeface="Wingdings 2"/>
              <a:buAutoNum type="arabicPeriod"/>
              <a:defRPr/>
            </a:pPr>
            <a:endParaRPr lang="ru-RU" dirty="0">
              <a:solidFill>
                <a:schemeClr val="bg1"/>
              </a:solidFill>
              <a:latin typeface="Times New Roman" pitchFamily="18" charset="0"/>
              <a:cs typeface="Times New Roman" pitchFamily="18" charset="0"/>
            </a:endParaRPr>
          </a:p>
        </p:txBody>
      </p:sp>
      <p:sp>
        <p:nvSpPr>
          <p:cNvPr id="4" name="Заголовок 3"/>
          <p:cNvSpPr>
            <a:spLocks noGrp="1"/>
          </p:cNvSpPr>
          <p:nvPr>
            <p:ph type="title"/>
          </p:nvPr>
        </p:nvSpPr>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ПЛАН</a:t>
            </a:r>
            <a:endParaRPr lang="ru-RU" sz="3600">
              <a:solidFill>
                <a:schemeClr val="bg1"/>
              </a:solidFill>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marL="274320" indent="-274320" algn="just" fontAlgn="auto">
              <a:lnSpc>
                <a:spcPct val="160000"/>
              </a:lnSpc>
              <a:spcAft>
                <a:spcPts val="0"/>
              </a:spcAft>
              <a:buFont typeface="Wingdings 2"/>
              <a:buNone/>
              <a:defRPr/>
            </a:pPr>
            <a:r>
              <a:rPr lang="ru-RU" dirty="0" smtClean="0">
                <a:solidFill>
                  <a:schemeClr val="bg1"/>
                </a:solidFill>
              </a:rPr>
              <a:t>    </a:t>
            </a:r>
            <a:r>
              <a:rPr lang="ru-RU" dirty="0" smtClean="0">
                <a:solidFill>
                  <a:schemeClr val="bg1"/>
                </a:solidFill>
                <a:latin typeface="Times New Roman" pitchFamily="18" charset="0"/>
                <a:cs typeface="Times New Roman" pitchFamily="18" charset="0"/>
              </a:rPr>
              <a:t> 		В 1995 году в нашей стране принят федеральный закон «О радиационной безопасности населения» и действуют специальные нормы радиационной безопасности. По нему следует, что при проектировании здания среднегодовая активность изотопов радона в воздухе не должна превышать 100 бк/куб.м (беккерелей на метр кубический). В жилых квартирах не более 200 бк/куб.м, иначе встает вопрос о проведении защитных мероприятий, а если значение достигает 400 бк – здание должно быть снесено или перепрофилировано.</a:t>
            </a:r>
            <a:endParaRPr lang="ru-RU" dirty="0" smtClean="0">
              <a:solidFill>
                <a:schemeClr val="bg1"/>
              </a:solidFill>
            </a:endParaRPr>
          </a:p>
        </p:txBody>
      </p:sp>
      <p:sp>
        <p:nvSpPr>
          <p:cNvPr id="2" name="Заголовок 1"/>
          <p:cNvSpPr>
            <a:spLocks noGrp="1"/>
          </p:cNvSpPr>
          <p:nvPr>
            <p:ph type="title"/>
          </p:nvPr>
        </p:nvSpPr>
        <p:spPr/>
        <p:txBody>
          <a:bodyPr/>
          <a:lstStyle/>
          <a:p>
            <a:pPr algn="ctr" fontAlgn="auto">
              <a:spcAft>
                <a:spcPts val="0"/>
              </a:spcAft>
              <a:defRPr/>
            </a:pPr>
            <a:r>
              <a:rPr lang="ru-RU" sz="3200" smtClean="0">
                <a:solidFill>
                  <a:schemeClr val="bg1"/>
                </a:solidFill>
                <a:latin typeface="Times New Roman" pitchFamily="18" charset="0"/>
                <a:cs typeface="Times New Roman" pitchFamily="18" charset="0"/>
              </a:rPr>
              <a:t>Инженерно-технические требования к обеспечению радоновой безопасности</a:t>
            </a:r>
            <a:endParaRPr lang="ru-RU" sz="3200">
              <a:solidFill>
                <a:schemeClr val="bg1"/>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1285875"/>
            <a:ext cx="8229600" cy="4572000"/>
          </a:xfrm>
        </p:spPr>
        <p:txBody>
          <a:bodyPr>
            <a:normAutofit fontScale="70000" lnSpcReduction="20000"/>
          </a:bodyPr>
          <a:lstStyle/>
          <a:p>
            <a:pPr marL="578358" indent="-514350" algn="just" fontAlgn="auto">
              <a:lnSpc>
                <a:spcPct val="160000"/>
              </a:lnSpc>
              <a:spcAft>
                <a:spcPts val="0"/>
              </a:spcAft>
              <a:buFont typeface="Wingdings 2"/>
              <a:buNone/>
              <a:defRPr/>
            </a:pPr>
            <a:r>
              <a:rPr lang="ru-RU" b="1" dirty="0" smtClean="0">
                <a:solidFill>
                  <a:schemeClr val="bg1"/>
                </a:solidFill>
                <a:latin typeface="Times New Roman" pitchFamily="18" charset="0"/>
                <a:cs typeface="Times New Roman" pitchFamily="18" charset="0"/>
              </a:rPr>
              <a:t>       1.</a:t>
            </a:r>
            <a:r>
              <a:rPr lang="ru-RU" dirty="0" smtClean="0">
                <a:solidFill>
                  <a:schemeClr val="bg1"/>
                </a:solidFill>
                <a:latin typeface="Times New Roman" pitchFamily="18" charset="0"/>
                <a:cs typeface="Times New Roman" pitchFamily="18" charset="0"/>
              </a:rPr>
              <a:t> Радон используют в медицине для приготовления радоновых ванн.    </a:t>
            </a:r>
          </a:p>
          <a:p>
            <a:pPr marL="578358" indent="-514350" algn="just" fontAlgn="auto">
              <a:lnSpc>
                <a:spcPct val="160000"/>
              </a:lnSpc>
              <a:spcAft>
                <a:spcPts val="0"/>
              </a:spcAft>
              <a:buFont typeface="Wingdings 2"/>
              <a:buNone/>
              <a:defRPr/>
            </a:pPr>
            <a:r>
              <a:rPr lang="ru-RU" b="1" dirty="0" smtClean="0">
                <a:solidFill>
                  <a:schemeClr val="bg1"/>
                </a:solidFill>
                <a:latin typeface="Times New Roman" pitchFamily="18" charset="0"/>
                <a:cs typeface="Times New Roman" pitchFamily="18" charset="0"/>
              </a:rPr>
              <a:t>       2. </a:t>
            </a:r>
            <a:r>
              <a:rPr lang="ru-RU" dirty="0" smtClean="0">
                <a:solidFill>
                  <a:schemeClr val="bg1"/>
                </a:solidFill>
                <a:latin typeface="Times New Roman" pitchFamily="18" charset="0"/>
                <a:cs typeface="Times New Roman" pitchFamily="18" charset="0"/>
              </a:rPr>
              <a:t>Радон используется в сельском хозяйстве для активации кормов домашних животных.  </a:t>
            </a:r>
          </a:p>
          <a:p>
            <a:pPr marL="578358" indent="-514350" algn="just" fontAlgn="auto">
              <a:lnSpc>
                <a:spcPct val="160000"/>
              </a:lnSpc>
              <a:spcAft>
                <a:spcPts val="0"/>
              </a:spcAft>
              <a:buFont typeface="Wingdings 2"/>
              <a:buNone/>
              <a:defRPr/>
            </a:pPr>
            <a:r>
              <a:rPr lang="ru-RU" dirty="0" smtClean="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3.</a:t>
            </a:r>
            <a:r>
              <a:rPr lang="ru-RU" dirty="0" smtClean="0">
                <a:solidFill>
                  <a:schemeClr val="bg1"/>
                </a:solidFill>
                <a:latin typeface="Times New Roman" pitchFamily="18" charset="0"/>
                <a:cs typeface="Times New Roman" pitchFamily="18" charset="0"/>
              </a:rPr>
              <a:t> В металлургии в качестве индикатора при определении скорости газовых потоков в доменных печах, газопроводах. </a:t>
            </a:r>
          </a:p>
          <a:p>
            <a:pPr marL="578358" indent="-514350" algn="just" fontAlgn="auto">
              <a:lnSpc>
                <a:spcPct val="160000"/>
              </a:lnSpc>
              <a:spcAft>
                <a:spcPts val="0"/>
              </a:spcAft>
              <a:buFont typeface="Wingdings 2"/>
              <a:buNone/>
              <a:defRPr/>
            </a:pPr>
            <a:r>
              <a:rPr lang="ru-RU" b="1" dirty="0" smtClean="0">
                <a:solidFill>
                  <a:schemeClr val="bg1"/>
                </a:solidFill>
                <a:latin typeface="Times New Roman" pitchFamily="18" charset="0"/>
                <a:cs typeface="Times New Roman" pitchFamily="18" charset="0"/>
              </a:rPr>
              <a:t>        4.</a:t>
            </a:r>
            <a:r>
              <a:rPr lang="ru-RU" dirty="0" smtClean="0">
                <a:solidFill>
                  <a:schemeClr val="bg1"/>
                </a:solidFill>
                <a:latin typeface="Times New Roman" pitchFamily="18" charset="0"/>
                <a:cs typeface="Times New Roman" pitchFamily="18" charset="0"/>
              </a:rPr>
              <a:t> В геологии измерение содержания радона в воздухе и воде применяется для поиска месторождений урана и тория. </a:t>
            </a:r>
          </a:p>
          <a:p>
            <a:pPr marL="578358" indent="-514350" algn="just" fontAlgn="auto">
              <a:lnSpc>
                <a:spcPct val="160000"/>
              </a:lnSpc>
              <a:spcAft>
                <a:spcPts val="0"/>
              </a:spcAft>
              <a:buFont typeface="Wingdings 2"/>
              <a:buNone/>
              <a:defRPr/>
            </a:pPr>
            <a:r>
              <a:rPr lang="ru-RU" b="1" dirty="0" smtClean="0">
                <a:solidFill>
                  <a:schemeClr val="bg1"/>
                </a:solidFill>
                <a:latin typeface="Times New Roman" pitchFamily="18" charset="0"/>
                <a:cs typeface="Times New Roman" pitchFamily="18" charset="0"/>
              </a:rPr>
              <a:t>        5.</a:t>
            </a:r>
            <a:r>
              <a:rPr lang="ru-RU" dirty="0" smtClean="0">
                <a:solidFill>
                  <a:schemeClr val="bg1"/>
                </a:solidFill>
                <a:latin typeface="Times New Roman" pitchFamily="18" charset="0"/>
                <a:cs typeface="Times New Roman" pitchFamily="18" charset="0"/>
              </a:rPr>
              <a:t> В гидрологии — для исследования взаимодействия грунтовых и речных вод. Динамика концентрации радона в подземных водах может применяться для прогноза землетрясений.</a:t>
            </a:r>
            <a:endParaRPr lang="ru-RU" dirty="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Применение</a:t>
            </a:r>
            <a:r>
              <a:rPr lang="ru-RU" sz="3600" smtClean="0">
                <a:solidFill>
                  <a:schemeClr val="bg1"/>
                </a:solidFill>
              </a:rPr>
              <a:t/>
            </a:r>
            <a:br>
              <a:rPr lang="ru-RU" sz="3600" smtClean="0">
                <a:solidFill>
                  <a:schemeClr val="bg1"/>
                </a:solidFill>
              </a:rPr>
            </a:br>
            <a:endParaRPr lang="ru-RU" sz="3600">
              <a:solidFill>
                <a:schemeClr val="bg1"/>
              </a:solidFill>
            </a:endParaRPr>
          </a:p>
        </p:txBody>
      </p:sp>
    </p:spTree>
  </p:cSld>
  <p:clrMapOvr>
    <a:masterClrMapping/>
  </p:clrMapOvr>
  <p:transition>
    <p:cover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643063"/>
            <a:ext cx="8229600" cy="4675187"/>
          </a:xfrm>
        </p:spPr>
        <p:txBody>
          <a:bodyPr>
            <a:normAutofit fontScale="40000" lnSpcReduction="20000"/>
          </a:bodyPr>
          <a:lstStyle/>
          <a:p>
            <a:pPr marL="274320" indent="-274320" algn="just" fontAlgn="auto">
              <a:lnSpc>
                <a:spcPct val="170000"/>
              </a:lnSpc>
              <a:spcAft>
                <a:spcPts val="0"/>
              </a:spcAft>
              <a:buFont typeface="Wingdings 2"/>
              <a:buNone/>
              <a:defRPr/>
            </a:pPr>
            <a:r>
              <a:rPr lang="ru-RU" dirty="0" smtClean="0"/>
              <a:t>     </a:t>
            </a:r>
            <a:r>
              <a:rPr lang="ru-RU" sz="3800" dirty="0" smtClean="0"/>
              <a:t>		</a:t>
            </a:r>
            <a:r>
              <a:rPr lang="ru-RU" sz="3800" dirty="0" smtClean="0">
                <a:solidFill>
                  <a:schemeClr val="bg1"/>
                </a:solidFill>
                <a:latin typeface="Times New Roman" pitchFamily="18" charset="0"/>
                <a:cs typeface="Times New Roman" pitchFamily="18" charset="0"/>
              </a:rPr>
              <a:t>Одна из важнейших проблем экологии, которая активно обсуждается в последние два десятилетия.</a:t>
            </a:r>
          </a:p>
          <a:p>
            <a:pPr marL="274320" indent="-274320" algn="just" fontAlgn="auto">
              <a:lnSpc>
                <a:spcPct val="170000"/>
              </a:lnSpc>
              <a:spcAft>
                <a:spcPts val="0"/>
              </a:spcAft>
              <a:buFont typeface="Wingdings 2"/>
              <a:buNone/>
              <a:defRPr/>
            </a:pPr>
            <a:r>
              <a:rPr lang="ru-RU" sz="3800" dirty="0" smtClean="0">
                <a:solidFill>
                  <a:schemeClr val="bg1"/>
                </a:solidFill>
                <a:latin typeface="Times New Roman" pitchFamily="18" charset="0"/>
                <a:cs typeface="Times New Roman" pitchFamily="18" charset="0"/>
              </a:rPr>
              <a:t>     		Так как радон и, особенно, продукты его распада являются вредными для организма, то радиацию, излучаемую радоном, можно уменьшить, если выбрать дом из природных материалов для строительства, таких как природный гипс, портландцемент, гравий, содержание радона в которых не превышает 30-50 Бк/кг; самое низкое содержание радона в дереве - 26 Бк/кг. Концентрация радона может меняться в зависимости от этажности здания; в квартирах первого этажа концентрация радона в 2-3 раза выше, чем в квартирах верхних этажей, так как проникновение радона в жилые помещения зависит от толщины и целостности межэтажных перекрытий,   облицовки стен и полов, заделки щелей пола и стен.</a:t>
            </a:r>
          </a:p>
          <a:p>
            <a:pPr marL="274320" indent="-274320" algn="just" fontAlgn="auto">
              <a:lnSpc>
                <a:spcPct val="170000"/>
              </a:lnSpc>
              <a:spcAft>
                <a:spcPts val="0"/>
              </a:spcAft>
              <a:buFont typeface="Wingdings 2"/>
              <a:buNone/>
              <a:defRPr/>
            </a:pPr>
            <a:r>
              <a:rPr lang="ru-RU" sz="3800" dirty="0" smtClean="0">
                <a:solidFill>
                  <a:schemeClr val="bg1"/>
                </a:solidFill>
                <a:latin typeface="Times New Roman" pitchFamily="18" charset="0"/>
                <a:cs typeface="Times New Roman" pitchFamily="18" charset="0"/>
              </a:rPr>
              <a:t>     		Радон содержится в водопроводной воде и некоторых продуктах питания, но при кипячении воды и приготовлении горячих блюд некоторая часть радона улетучивается.</a:t>
            </a:r>
          </a:p>
          <a:p>
            <a:pPr marL="274320" indent="-274320" algn="just" fontAlgn="auto">
              <a:lnSpc>
                <a:spcPct val="170000"/>
              </a:lnSpc>
              <a:spcAft>
                <a:spcPts val="0"/>
              </a:spcAft>
              <a:buFont typeface="Wingdings 2"/>
              <a:buNone/>
              <a:defRPr/>
            </a:pPr>
            <a:r>
              <a:rPr lang="ru-RU" dirty="0" smtClean="0">
                <a:solidFill>
                  <a:schemeClr val="bg1"/>
                </a:solidFill>
                <a:latin typeface="Times New Roman" pitchFamily="18" charset="0"/>
                <a:cs typeface="Times New Roman" pitchFamily="18" charset="0"/>
              </a:rPr>
              <a:t> </a:t>
            </a:r>
          </a:p>
          <a:p>
            <a:pPr marL="274320" indent="-274320" fontAlgn="auto">
              <a:lnSpc>
                <a:spcPct val="170000"/>
              </a:lnSpc>
              <a:spcAft>
                <a:spcPts val="0"/>
              </a:spcAft>
              <a:buFont typeface="Wingdings 2"/>
              <a:buChar char=""/>
              <a:defRPr/>
            </a:pPr>
            <a:endParaRPr lang="ru-RU" dirty="0"/>
          </a:p>
        </p:txBody>
      </p:sp>
      <p:sp>
        <p:nvSpPr>
          <p:cNvPr id="2" name="Заголовок 1"/>
          <p:cNvSpPr>
            <a:spLocks noGrp="1"/>
          </p:cNvSpPr>
          <p:nvPr>
            <p:ph type="title"/>
          </p:nvPr>
        </p:nvSpPr>
        <p:spPr>
          <a:xfrm>
            <a:off x="357158" y="142852"/>
            <a:ext cx="8229600" cy="1143000"/>
          </a:xfrm>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Обеспечение радоновой безопасности</a:t>
            </a:r>
            <a:endParaRPr lang="ru-RU" sz="3600">
              <a:solidFill>
                <a:schemeClr val="bg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86058"/>
            <a:ext cx="8229600" cy="1219200"/>
          </a:xfrm>
        </p:spPr>
        <p:txBody>
          <a:bodyPr/>
          <a:lstStyle/>
          <a:p>
            <a:pPr algn="ctr" fontAlgn="auto">
              <a:spcAft>
                <a:spcPts val="0"/>
              </a:spcAft>
              <a:defRPr/>
            </a:pPr>
            <a:r>
              <a:rPr lang="ru-RU" smtClean="0">
                <a:solidFill>
                  <a:schemeClr val="bg1"/>
                </a:solidFill>
                <a:latin typeface="Times New Roman" pitchFamily="18" charset="0"/>
                <a:cs typeface="Times New Roman" pitchFamily="18" charset="0"/>
              </a:rPr>
              <a:t>СПАСИБО ЗА ВНИМАНИЕ!</a:t>
            </a:r>
            <a:endParaRPr lang="ru-RU">
              <a:solidFill>
                <a:schemeClr val="bg1"/>
              </a:solidFill>
              <a:latin typeface="Times New Roman" pitchFamily="18" charset="0"/>
              <a:cs typeface="Times New Roman" pitchFamily="18" charset="0"/>
            </a:endParaRPr>
          </a:p>
        </p:txBody>
      </p:sp>
      <p:sp>
        <p:nvSpPr>
          <p:cNvPr id="3" name="Улыбающееся лицо 2"/>
          <p:cNvSpPr/>
          <p:nvPr/>
        </p:nvSpPr>
        <p:spPr>
          <a:xfrm>
            <a:off x="4000500" y="1000125"/>
            <a:ext cx="914400" cy="914400"/>
          </a:xfrm>
          <a:prstGeom prst="smileyFac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Grp="1" noChangeAspect="1" noChangeArrowheads="1"/>
          </p:cNvPicPr>
          <p:nvPr>
            <p:ph idx="1"/>
          </p:nvPr>
        </p:nvPicPr>
        <p:blipFill>
          <a:blip r:embed="rId2"/>
          <a:srcRect/>
          <a:stretch>
            <a:fillRect/>
          </a:stretch>
        </p:blipFill>
        <p:spPr>
          <a:xfrm>
            <a:off x="2190750" y="1938338"/>
            <a:ext cx="4762500" cy="3743325"/>
          </a:xfrm>
        </p:spPr>
      </p:pic>
      <p:sp>
        <p:nvSpPr>
          <p:cNvPr id="2" name="Заголовок 1"/>
          <p:cNvSpPr>
            <a:spLocks noGrp="1"/>
          </p:cNvSpPr>
          <p:nvPr>
            <p:ph type="title"/>
          </p:nvPr>
        </p:nvSpPr>
        <p:spPr/>
        <p:txBody>
          <a:bodyPr>
            <a:noAutofit/>
          </a:bodyPr>
          <a:lstStyle/>
          <a:p>
            <a:pPr algn="ctr" fontAlgn="auto">
              <a:spcAft>
                <a:spcPts val="0"/>
              </a:spcAft>
              <a:defRPr/>
            </a:pPr>
            <a:r>
              <a:rPr lang="ru-RU" sz="8800" smtClean="0">
                <a:solidFill>
                  <a:srgbClr val="FF0000"/>
                </a:solidFill>
                <a:latin typeface="Monotype Corsiva" pitchFamily="66" charset="0"/>
              </a:rPr>
              <a:t>РАДОН</a:t>
            </a:r>
            <a:endParaRPr lang="ru-RU" sz="8800">
              <a:solidFill>
                <a:srgbClr val="FF0000"/>
              </a:solidFill>
              <a:latin typeface="Monotype Corsiva" pitchFamily="66" charset="0"/>
            </a:endParaRPr>
          </a:p>
        </p:txBody>
      </p:sp>
      <p:sp>
        <p:nvSpPr>
          <p:cNvPr id="15363" name="Прямоугольник 4"/>
          <p:cNvSpPr>
            <a:spLocks noChangeArrowheads="1"/>
          </p:cNvSpPr>
          <p:nvPr/>
        </p:nvSpPr>
        <p:spPr bwMode="auto">
          <a:xfrm>
            <a:off x="1071563" y="5857875"/>
            <a:ext cx="7286625" cy="369888"/>
          </a:xfrm>
          <a:prstGeom prst="rect">
            <a:avLst/>
          </a:prstGeom>
          <a:noFill/>
          <a:ln w="9525">
            <a:noFill/>
            <a:miter lim="800000"/>
            <a:headEnd/>
            <a:tailEnd/>
          </a:ln>
        </p:spPr>
        <p:txBody>
          <a:bodyPr>
            <a:spAutoFit/>
          </a:bodyPr>
          <a:lstStyle/>
          <a:p>
            <a:pPr algn="ctr"/>
            <a:r>
              <a:rPr lang="en-US">
                <a:solidFill>
                  <a:schemeClr val="bg1"/>
                </a:solidFill>
                <a:latin typeface="Times New Roman" pitchFamily="18" charset="0"/>
                <a:cs typeface="Times New Roman" pitchFamily="18" charset="0"/>
              </a:rPr>
              <a:t>http://www.gornovosti.ru/tema/special/radiatsiya-iz-podvala.htm</a:t>
            </a:r>
            <a:endParaRPr lang="ru-RU">
              <a:solidFill>
                <a:schemeClr val="bg1"/>
              </a:solidFill>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8229600" cy="928694"/>
          </a:xfrm>
        </p:spPr>
        <p:txBody>
          <a:bodyPr>
            <a:normAutofit fontScale="90000"/>
          </a:bodyPr>
          <a:lstStyle/>
          <a:p>
            <a:pPr algn="ctr" fontAlgn="auto">
              <a:spcAft>
                <a:spcPts val="0"/>
              </a:spcAft>
              <a:defRPr/>
            </a:pPr>
            <a:r>
              <a:rPr lang="ru-RU" sz="4000" smtClean="0">
                <a:solidFill>
                  <a:schemeClr val="bg1"/>
                </a:solidFill>
                <a:latin typeface="Times New Roman" pitchFamily="18" charset="0"/>
                <a:cs typeface="Times New Roman" pitchFamily="18" charset="0"/>
              </a:rPr>
              <a:t>История открытия и происхождение названия</a:t>
            </a:r>
            <a:r>
              <a:rPr lang="ru-RU" sz="4900" b="1" smtClean="0"/>
              <a:t/>
            </a:r>
            <a:br>
              <a:rPr lang="ru-RU" sz="4900" b="1" smtClean="0"/>
            </a:br>
            <a:r>
              <a:rPr lang="ru-RU" b="1" smtClean="0"/>
              <a:t>    </a:t>
            </a:r>
            <a:endParaRPr lang="ru-RU"/>
          </a:p>
        </p:txBody>
      </p:sp>
      <p:sp>
        <p:nvSpPr>
          <p:cNvPr id="16386" name="Содержимое 2"/>
          <p:cNvSpPr>
            <a:spLocks noGrp="1"/>
          </p:cNvSpPr>
          <p:nvPr>
            <p:ph sz="half" idx="1"/>
          </p:nvPr>
        </p:nvSpPr>
        <p:spPr>
          <a:xfrm>
            <a:off x="357188" y="5572125"/>
            <a:ext cx="4038600" cy="4525963"/>
          </a:xfrm>
        </p:spPr>
        <p:txBody>
          <a:bodyPr/>
          <a:lstStyle/>
          <a:p>
            <a:pPr algn="ctr">
              <a:lnSpc>
                <a:spcPct val="170000"/>
              </a:lnSpc>
              <a:buFont typeface="Wingdings 2" pitchFamily="18" charset="2"/>
              <a:buNone/>
            </a:pPr>
            <a:r>
              <a:rPr lang="ru-RU" sz="1600" smtClean="0">
                <a:solidFill>
                  <a:schemeClr val="bg1"/>
                </a:solidFill>
                <a:latin typeface="Times New Roman" pitchFamily="18" charset="0"/>
                <a:cs typeface="Times New Roman" pitchFamily="18" charset="0"/>
              </a:rPr>
              <a:t>Э. Резерфорд</a:t>
            </a:r>
          </a:p>
        </p:txBody>
      </p:sp>
      <p:pic>
        <p:nvPicPr>
          <p:cNvPr id="16387" name="Содержимое 4"/>
          <p:cNvPicPr>
            <a:picLocks noGrp="1" noChangeAspect="1"/>
          </p:cNvPicPr>
          <p:nvPr>
            <p:ph sz="half" idx="2"/>
          </p:nvPr>
        </p:nvPicPr>
        <p:blipFill>
          <a:blip r:embed="rId2"/>
          <a:srcRect/>
          <a:stretch>
            <a:fillRect/>
          </a:stretch>
        </p:blipFill>
        <p:spPr>
          <a:xfrm>
            <a:off x="1000125" y="1357313"/>
            <a:ext cx="2874963" cy="4357687"/>
          </a:xfrm>
        </p:spPr>
      </p:pic>
      <p:pic>
        <p:nvPicPr>
          <p:cNvPr id="16388" name="Picture 2"/>
          <p:cNvPicPr>
            <a:picLocks noChangeAspect="1" noChangeArrowheads="1"/>
          </p:cNvPicPr>
          <p:nvPr/>
        </p:nvPicPr>
        <p:blipFill>
          <a:blip r:embed="rId3"/>
          <a:srcRect/>
          <a:stretch>
            <a:fillRect/>
          </a:stretch>
        </p:blipFill>
        <p:spPr bwMode="auto">
          <a:xfrm>
            <a:off x="5572125" y="1357313"/>
            <a:ext cx="2806700" cy="4357687"/>
          </a:xfrm>
          <a:prstGeom prst="rect">
            <a:avLst/>
          </a:prstGeom>
          <a:noFill/>
          <a:ln w="6350" cap="rnd">
            <a:noFill/>
            <a:miter lim="800000"/>
            <a:headEnd/>
            <a:tailEnd/>
          </a:ln>
        </p:spPr>
      </p:pic>
      <p:sp>
        <p:nvSpPr>
          <p:cNvPr id="16389" name="Прямоугольник 7"/>
          <p:cNvSpPr>
            <a:spLocks noChangeArrowheads="1"/>
          </p:cNvSpPr>
          <p:nvPr/>
        </p:nvSpPr>
        <p:spPr bwMode="auto">
          <a:xfrm>
            <a:off x="5357813" y="5715000"/>
            <a:ext cx="3500437" cy="584200"/>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 </a:t>
            </a:r>
            <a:r>
              <a:rPr lang="ru-RU" sz="1600">
                <a:solidFill>
                  <a:schemeClr val="bg1"/>
                </a:solidFill>
                <a:latin typeface="Times New Roman" pitchFamily="18" charset="0"/>
                <a:cs typeface="Times New Roman" pitchFamily="18" charset="0"/>
              </a:rPr>
              <a:t>У. Рамзай </a:t>
            </a:r>
          </a:p>
          <a:p>
            <a:pPr algn="ctr"/>
            <a:r>
              <a:rPr lang="ru-RU" sz="1600">
                <a:solidFill>
                  <a:schemeClr val="bg1"/>
                </a:solidFill>
                <a:latin typeface="Times New Roman" pitchFamily="18" charset="0"/>
                <a:cs typeface="Times New Roman" pitchFamily="18" charset="0"/>
              </a:rPr>
              <a:t>2 октября 1852 г. – 23 июля 1916 г.</a:t>
            </a:r>
          </a:p>
        </p:txBody>
      </p:sp>
      <p:sp>
        <p:nvSpPr>
          <p:cNvPr id="16390" name="Прямоугольник 8"/>
          <p:cNvSpPr>
            <a:spLocks noChangeArrowheads="1"/>
          </p:cNvSpPr>
          <p:nvPr/>
        </p:nvSpPr>
        <p:spPr bwMode="auto">
          <a:xfrm>
            <a:off x="642938" y="5929313"/>
            <a:ext cx="3538537" cy="338137"/>
          </a:xfrm>
          <a:prstGeom prst="rect">
            <a:avLst/>
          </a:prstGeom>
          <a:noFill/>
          <a:ln w="9525">
            <a:noFill/>
            <a:miter lim="800000"/>
            <a:headEnd/>
            <a:tailEnd/>
          </a:ln>
        </p:spPr>
        <p:txBody>
          <a:bodyPr wrap="none">
            <a:spAutoFit/>
          </a:bodyPr>
          <a:lstStyle/>
          <a:p>
            <a:r>
              <a:rPr lang="ru-RU" sz="1600">
                <a:solidFill>
                  <a:schemeClr val="bg1"/>
                </a:solidFill>
                <a:latin typeface="Times New Roman" pitchFamily="18" charset="0"/>
                <a:cs typeface="Times New Roman" pitchFamily="18" charset="0"/>
              </a:rPr>
              <a:t>30 августа 1871 г. – 19 октября 1937 г. </a:t>
            </a: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500" y="1428750"/>
            <a:ext cx="8229600" cy="4572000"/>
          </a:xfrm>
        </p:spPr>
        <p:txBody>
          <a:bodyPr>
            <a:normAutofit lnSpcReduction="10000"/>
          </a:bodyPr>
          <a:lstStyle/>
          <a:p>
            <a:pPr marL="274320" indent="-274320" fontAlgn="auto">
              <a:lnSpc>
                <a:spcPct val="150000"/>
              </a:lnSpc>
              <a:spcAft>
                <a:spcPts val="0"/>
              </a:spcAft>
              <a:buFont typeface="Wingdings 2"/>
              <a:buNone/>
              <a:defRPr/>
            </a:pPr>
            <a:r>
              <a:rPr lang="ru-RU" sz="2000"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1.</a:t>
            </a:r>
            <a:r>
              <a:rPr lang="ru-RU" sz="2000" dirty="0" smtClean="0">
                <a:solidFill>
                  <a:schemeClr val="bg1"/>
                </a:solidFill>
                <a:latin typeface="Times New Roman" pitchFamily="18" charset="0"/>
                <a:cs typeface="Times New Roman" pitchFamily="18" charset="0"/>
              </a:rPr>
              <a:t> Радон - радиоактивный одноатомный газ без цвета и запаха. </a:t>
            </a:r>
          </a:p>
          <a:p>
            <a:pPr marL="274320" indent="-274320" fontAlgn="auto">
              <a:lnSpc>
                <a:spcPct val="150000"/>
              </a:lnSpc>
              <a:spcAft>
                <a:spcPts val="0"/>
              </a:spcAft>
              <a:buFont typeface="Wingdings 2"/>
              <a:buNone/>
              <a:defRPr/>
            </a:pPr>
            <a:r>
              <a:rPr lang="ru-RU" sz="2000" b="1" dirty="0" smtClean="0">
                <a:solidFill>
                  <a:schemeClr val="bg1"/>
                </a:solidFill>
                <a:latin typeface="Times New Roman" pitchFamily="18" charset="0"/>
                <a:cs typeface="Times New Roman" pitchFamily="18" charset="0"/>
              </a:rPr>
              <a:t> 2.</a:t>
            </a:r>
            <a:r>
              <a:rPr lang="ru-RU" sz="2000" dirty="0" smtClean="0">
                <a:solidFill>
                  <a:schemeClr val="bg1"/>
                </a:solidFill>
                <a:latin typeface="Times New Roman" pitchFamily="18" charset="0"/>
                <a:cs typeface="Times New Roman" pitchFamily="18" charset="0"/>
              </a:rPr>
              <a:t> В органических растворителях, в жировой ткани человека растворимость радона в десятки раз выше, чем в воде.</a:t>
            </a:r>
          </a:p>
          <a:p>
            <a:pPr marL="274320" indent="-274320" fontAlgn="auto">
              <a:lnSpc>
                <a:spcPct val="150000"/>
              </a:lnSpc>
              <a:spcAft>
                <a:spcPts val="0"/>
              </a:spcAft>
              <a:buFont typeface="Wingdings 2"/>
              <a:buNone/>
              <a:defRPr/>
            </a:pPr>
            <a:r>
              <a:rPr lang="ru-RU" sz="2000"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3.</a:t>
            </a:r>
            <a:r>
              <a:rPr lang="ru-RU" sz="2000" dirty="0" smtClean="0">
                <a:solidFill>
                  <a:schemeClr val="bg1"/>
                </a:solidFill>
                <a:latin typeface="Times New Roman" pitchFamily="18" charset="0"/>
                <a:cs typeface="Times New Roman" pitchFamily="18" charset="0"/>
              </a:rPr>
              <a:t> Газ хорошо просачивается сквозь полимерные плёнки. </a:t>
            </a:r>
          </a:p>
          <a:p>
            <a:pPr marL="274320" indent="-274320" fontAlgn="auto">
              <a:lnSpc>
                <a:spcPct val="150000"/>
              </a:lnSpc>
              <a:spcAft>
                <a:spcPts val="0"/>
              </a:spcAft>
              <a:buFont typeface="Wingdings 2"/>
              <a:buNone/>
              <a:defRPr/>
            </a:pPr>
            <a:r>
              <a:rPr lang="ru-RU" sz="2000"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4.</a:t>
            </a:r>
            <a:r>
              <a:rPr lang="ru-RU" sz="2000" dirty="0" smtClean="0">
                <a:solidFill>
                  <a:schemeClr val="bg1"/>
                </a:solidFill>
                <a:latin typeface="Times New Roman" pitchFamily="18" charset="0"/>
                <a:cs typeface="Times New Roman" pitchFamily="18" charset="0"/>
              </a:rPr>
              <a:t> Легко адсорбируется активированным углем и силикагелем.</a:t>
            </a:r>
          </a:p>
          <a:p>
            <a:pPr marL="274320" indent="-274320" fontAlgn="auto">
              <a:lnSpc>
                <a:spcPct val="150000"/>
              </a:lnSpc>
              <a:spcAft>
                <a:spcPts val="0"/>
              </a:spcAft>
              <a:buFont typeface="Wingdings 2"/>
              <a:buNone/>
              <a:defRPr/>
            </a:pPr>
            <a:r>
              <a:rPr lang="ru-RU" sz="2000" b="1" dirty="0" smtClean="0">
                <a:solidFill>
                  <a:schemeClr val="bg1"/>
                </a:solidFill>
                <a:latin typeface="Times New Roman" pitchFamily="18" charset="0"/>
                <a:cs typeface="Times New Roman" pitchFamily="18" charset="0"/>
              </a:rPr>
              <a:t> 5.</a:t>
            </a:r>
            <a:r>
              <a:rPr lang="ru-RU" sz="2000" dirty="0" smtClean="0">
                <a:solidFill>
                  <a:schemeClr val="bg1"/>
                </a:solidFill>
                <a:latin typeface="Times New Roman" pitchFamily="18" charset="0"/>
                <a:cs typeface="Times New Roman" pitchFamily="18" charset="0"/>
              </a:rPr>
              <a:t> Собственная радиоактивность радона вызывает его флюоресценцию.</a:t>
            </a:r>
          </a:p>
          <a:p>
            <a:pPr marL="274320" indent="-274320" fontAlgn="auto">
              <a:lnSpc>
                <a:spcPct val="150000"/>
              </a:lnSpc>
              <a:spcAft>
                <a:spcPts val="0"/>
              </a:spcAft>
              <a:buFont typeface="Wingdings 2"/>
              <a:buNone/>
              <a:defRPr/>
            </a:pPr>
            <a:r>
              <a:rPr lang="ru-RU" sz="2000" b="1" dirty="0" smtClean="0">
                <a:solidFill>
                  <a:schemeClr val="bg1"/>
                </a:solidFill>
                <a:latin typeface="Times New Roman" pitchFamily="18" charset="0"/>
                <a:cs typeface="Times New Roman" pitchFamily="18" charset="0"/>
              </a:rPr>
              <a:t> 6.</a:t>
            </a:r>
            <a:r>
              <a:rPr lang="ru-RU" sz="2000" dirty="0" smtClean="0">
                <a:solidFill>
                  <a:schemeClr val="bg1"/>
                </a:solidFill>
                <a:latin typeface="Times New Roman" pitchFamily="18" charset="0"/>
                <a:cs typeface="Times New Roman" pitchFamily="18" charset="0"/>
              </a:rPr>
              <a:t> Газообразный и жидкий радон флюоресцирует голубым светом, у твёрдого радона при охлаждении до азотных температур цвет флюоресценции становится сперва жёлтым, затем красно-оранжевым.</a:t>
            </a:r>
            <a:endParaRPr lang="ru-RU" sz="2000" dirty="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357158" y="142852"/>
            <a:ext cx="8229600" cy="1143000"/>
          </a:xfrm>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Физические свойства</a:t>
            </a:r>
            <a:endParaRPr lang="ru-RU" sz="360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76"/>
            <a:ext cx="8229600" cy="1399032"/>
          </a:xfrm>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Химические свойства</a:t>
            </a:r>
            <a:endParaRPr lang="ru-RU" sz="360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643438" y="1500188"/>
            <a:ext cx="4038600" cy="4883150"/>
          </a:xfrm>
        </p:spPr>
        <p:txBody>
          <a:bodyPr>
            <a:normAutofit fontScale="55000" lnSpcReduction="20000"/>
          </a:bodyPr>
          <a:lstStyle/>
          <a:p>
            <a:pPr marL="274320" indent="-274320" algn="just" fontAlgn="auto">
              <a:lnSpc>
                <a:spcPct val="160000"/>
              </a:lnSpc>
              <a:spcAft>
                <a:spcPts val="0"/>
              </a:spcAft>
              <a:buFont typeface="Wingdings 2"/>
              <a:buNone/>
              <a:defRPr/>
            </a:pPr>
            <a:r>
              <a:rPr lang="ru-RU" sz="2200" dirty="0" smtClean="0">
                <a:latin typeface="Times New Roman" pitchFamily="18" charset="0"/>
                <a:cs typeface="Times New Roman" pitchFamily="18" charset="0"/>
              </a:rPr>
              <a:t>   </a:t>
            </a:r>
            <a:r>
              <a:rPr lang="ru-RU" sz="2200" dirty="0" smtClean="0">
                <a:solidFill>
                  <a:schemeClr val="bg1"/>
                </a:solidFill>
                <a:latin typeface="Times New Roman" pitchFamily="18" charset="0"/>
                <a:cs typeface="Times New Roman" pitchFamily="18" charset="0"/>
              </a:rPr>
              <a:t>	 «Благородный газ». Однако радон является наиболее активным благородным газом в химическом отношении, так как его валентные электроны находятся на максимальном удалении от ядра. Радон образует клатраты, которые, хотя и имеют постоянный состав, химических связей с участием атомов радона в них нет. С фтором радон при высоких температурах образует соединения состава RnFn, где n = 4, 6, 2. Так, дифторид радона RnF2 является белым нелетучим кристаллическим веществом. Фториды радона могут быть получены также под действием фторирующих агентов (например, фторидов галогенов). При гидролизе тетрафторида RnF4 и гексафторида RnF6 образуется оксид радона RnO3. Получены также соединения с катионом RnF+.</a:t>
            </a:r>
          </a:p>
          <a:p>
            <a:pPr marL="274320" indent="-274320" algn="just" fontAlgn="auto">
              <a:spcAft>
                <a:spcPts val="0"/>
              </a:spcAft>
              <a:buFont typeface="Wingdings 2"/>
              <a:buChar char=""/>
              <a:defRPr/>
            </a:pPr>
            <a:endParaRPr lang="ru-RU" dirty="0">
              <a:latin typeface="Times New Roman" pitchFamily="18" charset="0"/>
              <a:cs typeface="Times New Roman" pitchFamily="18" charset="0"/>
            </a:endParaRPr>
          </a:p>
        </p:txBody>
      </p:sp>
      <p:pic>
        <p:nvPicPr>
          <p:cNvPr id="18435" name="Содержимое 4"/>
          <p:cNvPicPr>
            <a:picLocks noGrp="1" noChangeAspect="1"/>
          </p:cNvPicPr>
          <p:nvPr>
            <p:ph sz="half" idx="2"/>
          </p:nvPr>
        </p:nvPicPr>
        <p:blipFill>
          <a:blip r:embed="rId2"/>
          <a:srcRect/>
          <a:stretch>
            <a:fillRect/>
          </a:stretch>
        </p:blipFill>
        <p:spPr>
          <a:xfrm>
            <a:off x="571500" y="1428750"/>
            <a:ext cx="3714750" cy="3857625"/>
          </a:xfrm>
        </p:spPr>
      </p:pic>
      <p:sp>
        <p:nvSpPr>
          <p:cNvPr id="18436" name="Прямоугольник 6"/>
          <p:cNvSpPr>
            <a:spLocks noChangeArrowheads="1"/>
          </p:cNvSpPr>
          <p:nvPr/>
        </p:nvSpPr>
        <p:spPr bwMode="auto">
          <a:xfrm>
            <a:off x="1628775" y="5429250"/>
            <a:ext cx="1695450" cy="338138"/>
          </a:xfrm>
          <a:prstGeom prst="rect">
            <a:avLst/>
          </a:prstGeom>
          <a:noFill/>
          <a:ln w="9525">
            <a:noFill/>
            <a:miter lim="800000"/>
            <a:headEnd/>
            <a:tailEnd/>
          </a:ln>
        </p:spPr>
        <p:txBody>
          <a:bodyPr wrap="none">
            <a:spAutoFit/>
          </a:bodyPr>
          <a:lstStyle/>
          <a:p>
            <a:pPr algn="ctr"/>
            <a:r>
              <a:rPr lang="ru-RU" sz="1600">
                <a:solidFill>
                  <a:schemeClr val="bg1"/>
                </a:solidFill>
                <a:latin typeface="Times New Roman" pitchFamily="18" charset="0"/>
                <a:cs typeface="Times New Roman" pitchFamily="18" charset="0"/>
              </a:rPr>
              <a:t>Молекула радона</a:t>
            </a: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357188" y="1285875"/>
            <a:ext cx="8329612" cy="4967288"/>
          </a:xfrm>
        </p:spPr>
        <p:txBody>
          <a:bodyPr/>
          <a:lstStyle/>
          <a:p>
            <a:pPr algn="just">
              <a:lnSpc>
                <a:spcPct val="170000"/>
              </a:lnSpc>
              <a:buFont typeface="Wingdings 2" pitchFamily="18" charset="2"/>
              <a:buNone/>
            </a:pPr>
            <a:r>
              <a:rPr lang="ru-RU" sz="1400" smtClean="0"/>
              <a:t>		</a:t>
            </a:r>
            <a:endParaRPr lang="ru-RU" sz="1400" smtClean="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571472" y="-142900"/>
            <a:ext cx="8186766" cy="1061294"/>
          </a:xfrm>
        </p:spPr>
        <p:txBody>
          <a:bodyPr/>
          <a:lstStyle/>
          <a:p>
            <a:pPr algn="ctr" fontAlgn="auto">
              <a:spcAft>
                <a:spcPts val="0"/>
              </a:spcAft>
              <a:defRPr/>
            </a:pPr>
            <a:r>
              <a:rPr lang="ru-RU" sz="3200" smtClean="0">
                <a:solidFill>
                  <a:schemeClr val="bg1"/>
                </a:solidFill>
                <a:latin typeface="Times New Roman" pitchFamily="18" charset="0"/>
                <a:cs typeface="Times New Roman" pitchFamily="18" charset="0"/>
              </a:rPr>
              <a:t>Влияние радона на живые организмы</a:t>
            </a:r>
            <a:endParaRPr lang="ru-RU" sz="3200">
              <a:solidFill>
                <a:schemeClr val="bg1"/>
              </a:solidFill>
              <a:latin typeface="Times New Roman" pitchFamily="18" charset="0"/>
              <a:cs typeface="Times New Roman" pitchFamily="18" charset="0"/>
            </a:endParaRPr>
          </a:p>
        </p:txBody>
      </p:sp>
      <p:pic>
        <p:nvPicPr>
          <p:cNvPr id="19459" name="Picture 2"/>
          <p:cNvPicPr>
            <a:picLocks noChangeAspect="1" noChangeArrowheads="1"/>
          </p:cNvPicPr>
          <p:nvPr/>
        </p:nvPicPr>
        <p:blipFill>
          <a:blip r:embed="rId2"/>
          <a:srcRect/>
          <a:stretch>
            <a:fillRect/>
          </a:stretch>
        </p:blipFill>
        <p:spPr bwMode="auto">
          <a:xfrm>
            <a:off x="1571625" y="1214438"/>
            <a:ext cx="6286500" cy="4500562"/>
          </a:xfrm>
          <a:prstGeom prst="rect">
            <a:avLst/>
          </a:prstGeom>
          <a:noFill/>
          <a:ln w="9525">
            <a:noFill/>
            <a:miter lim="800000"/>
            <a:headEnd/>
            <a:tailEnd/>
          </a:ln>
        </p:spPr>
      </p:pic>
      <p:sp>
        <p:nvSpPr>
          <p:cNvPr id="19460" name="Прямоугольник 4"/>
          <p:cNvSpPr>
            <a:spLocks noChangeArrowheads="1"/>
          </p:cNvSpPr>
          <p:nvPr/>
        </p:nvSpPr>
        <p:spPr bwMode="auto">
          <a:xfrm>
            <a:off x="1571625" y="5929313"/>
            <a:ext cx="6215063" cy="369887"/>
          </a:xfrm>
          <a:prstGeom prst="rect">
            <a:avLst/>
          </a:prstGeom>
          <a:noFill/>
          <a:ln w="9525">
            <a:noFill/>
            <a:miter lim="800000"/>
            <a:headEnd/>
            <a:tailEnd/>
          </a:ln>
        </p:spPr>
        <p:txBody>
          <a:bodyPr>
            <a:spAutoFit/>
          </a:bodyPr>
          <a:lstStyle/>
          <a:p>
            <a:pPr algn="ctr"/>
            <a:r>
              <a:rPr lang="en-US">
                <a:solidFill>
                  <a:schemeClr val="bg1"/>
                </a:solidFill>
                <a:latin typeface="Times New Roman" pitchFamily="18" charset="0"/>
                <a:cs typeface="Times New Roman" pitchFamily="18" charset="0"/>
              </a:rPr>
              <a:t>http://www.fizika.ru/fakult/index.php?mode=statja&amp;id=152</a:t>
            </a:r>
            <a:r>
              <a:rPr lang="ru-RU">
                <a:solidFill>
                  <a:schemeClr val="bg1"/>
                </a:solidFill>
                <a:latin typeface="Times New Roman" pitchFamily="18" charset="0"/>
                <a:cs typeface="Times New Roman" pitchFamily="18" charset="0"/>
              </a:rPr>
              <a:t>4</a:t>
            </a:r>
            <a:r>
              <a:rPr lang="en-US">
                <a:solidFill>
                  <a:schemeClr val="bg1"/>
                </a:solidFill>
                <a:latin typeface="Times New Roman" pitchFamily="18" charset="0"/>
                <a:cs typeface="Times New Roman" pitchFamily="18" charset="0"/>
              </a:rPr>
              <a:t>3</a:t>
            </a:r>
            <a:endParaRPr lang="ru-RU">
              <a:latin typeface="Constantia" pitchFamily="18" charset="0"/>
            </a:endParaRPr>
          </a:p>
        </p:txBody>
      </p:sp>
    </p:spTree>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90"/>
            <a:ext cx="8229600" cy="1399032"/>
          </a:xfrm>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Источники радиации</a:t>
            </a:r>
            <a:endParaRPr lang="ru-RU" sz="3600">
              <a:solidFill>
                <a:schemeClr val="bg1"/>
              </a:solidFill>
              <a:latin typeface="Times New Roman" pitchFamily="18" charset="0"/>
              <a:cs typeface="Times New Roman" pitchFamily="18" charset="0"/>
            </a:endParaRPr>
          </a:p>
        </p:txBody>
      </p:sp>
      <p:pic>
        <p:nvPicPr>
          <p:cNvPr id="20482" name="Рисунок 2"/>
          <p:cNvPicPr>
            <a:picLocks noChangeAspect="1"/>
          </p:cNvPicPr>
          <p:nvPr/>
        </p:nvPicPr>
        <p:blipFill>
          <a:blip r:embed="rId2"/>
          <a:srcRect/>
          <a:stretch>
            <a:fillRect/>
          </a:stretch>
        </p:blipFill>
        <p:spPr bwMode="auto">
          <a:xfrm>
            <a:off x="1428750" y="1000125"/>
            <a:ext cx="6453188" cy="5157788"/>
          </a:xfrm>
          <a:prstGeom prst="rect">
            <a:avLst/>
          </a:prstGeom>
          <a:noFill/>
          <a:ln w="9525">
            <a:noFill/>
            <a:miter lim="800000"/>
            <a:headEnd/>
            <a:tailEnd/>
          </a:ln>
        </p:spPr>
      </p:pic>
      <p:sp>
        <p:nvSpPr>
          <p:cNvPr id="20483" name="Прямоугольник 3"/>
          <p:cNvSpPr>
            <a:spLocks noChangeArrowheads="1"/>
          </p:cNvSpPr>
          <p:nvPr/>
        </p:nvSpPr>
        <p:spPr bwMode="auto">
          <a:xfrm>
            <a:off x="1500188" y="6286500"/>
            <a:ext cx="6643687" cy="369888"/>
          </a:xfrm>
          <a:prstGeom prst="rect">
            <a:avLst/>
          </a:prstGeom>
          <a:noFill/>
          <a:ln w="9525">
            <a:noFill/>
            <a:miter lim="800000"/>
            <a:headEnd/>
            <a:tailEnd/>
          </a:ln>
        </p:spPr>
        <p:txBody>
          <a:bodyPr>
            <a:spAutoFit/>
          </a:bodyPr>
          <a:lstStyle/>
          <a:p>
            <a:pPr algn="ctr" hangingPunct="0"/>
            <a:r>
              <a:rPr lang="ru-RU">
                <a:ea typeface="Lucida Sans Unicode" pitchFamily="34" charset="0"/>
                <a:cs typeface="Tahoma" pitchFamily="34" charset="0"/>
                <a:hlinkClick r:id="rId3"/>
              </a:rPr>
              <a:t>http://para.by/referat-html/3977_referat_k1.htm</a:t>
            </a:r>
          </a:p>
        </p:txBody>
      </p:sp>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428625" y="1571625"/>
            <a:ext cx="8229600" cy="4389438"/>
          </a:xfrm>
        </p:spPr>
        <p:txBody>
          <a:bodyPr/>
          <a:lstStyle/>
          <a:p>
            <a:pPr algn="just">
              <a:lnSpc>
                <a:spcPct val="160000"/>
              </a:lnSpc>
              <a:buFont typeface="Wingdings 2" pitchFamily="18" charset="2"/>
              <a:buNone/>
            </a:pPr>
            <a:r>
              <a:rPr lang="ru-RU" smtClean="0"/>
              <a:t>  </a:t>
            </a:r>
            <a:r>
              <a:rPr lang="ru-RU" smtClean="0">
                <a:solidFill>
                  <a:schemeClr val="bg1"/>
                </a:solidFill>
              </a:rPr>
              <a:t>	</a:t>
            </a:r>
          </a:p>
        </p:txBody>
      </p:sp>
      <p:sp>
        <p:nvSpPr>
          <p:cNvPr id="2" name="Заголовок 1"/>
          <p:cNvSpPr>
            <a:spLocks noGrp="1"/>
          </p:cNvSpPr>
          <p:nvPr>
            <p:ph type="title"/>
          </p:nvPr>
        </p:nvSpPr>
        <p:spPr>
          <a:xfrm>
            <a:off x="571472" y="-214338"/>
            <a:ext cx="8229600" cy="1143000"/>
          </a:xfrm>
        </p:spPr>
        <p:txBody>
          <a:bodyPr/>
          <a:lstStyle/>
          <a:p>
            <a:pPr algn="ctr" fontAlgn="auto">
              <a:spcAft>
                <a:spcPts val="0"/>
              </a:spcAft>
              <a:defRPr/>
            </a:pPr>
            <a:r>
              <a:rPr lang="ru-RU" sz="3600" smtClean="0">
                <a:solidFill>
                  <a:schemeClr val="bg1"/>
                </a:solidFill>
                <a:latin typeface="Times New Roman" pitchFamily="18" charset="0"/>
                <a:cs typeface="Times New Roman" pitchFamily="18" charset="0"/>
              </a:rPr>
              <a:t>Природные источники радона</a:t>
            </a:r>
            <a:endParaRPr lang="ru-RU" sz="3600">
              <a:solidFill>
                <a:schemeClr val="bg1"/>
              </a:solidFill>
              <a:latin typeface="Times New Roman" pitchFamily="18" charset="0"/>
              <a:cs typeface="Times New Roman" pitchFamily="18" charset="0"/>
            </a:endParaRPr>
          </a:p>
        </p:txBody>
      </p:sp>
      <p:pic>
        <p:nvPicPr>
          <p:cNvPr id="21507" name="Рисунок 3"/>
          <p:cNvPicPr>
            <a:picLocks noChangeAspect="1"/>
          </p:cNvPicPr>
          <p:nvPr/>
        </p:nvPicPr>
        <p:blipFill>
          <a:blip r:embed="rId2"/>
          <a:srcRect/>
          <a:stretch>
            <a:fillRect/>
          </a:stretch>
        </p:blipFill>
        <p:spPr bwMode="auto">
          <a:xfrm>
            <a:off x="1357313" y="1214438"/>
            <a:ext cx="6929437" cy="4714875"/>
          </a:xfrm>
          <a:prstGeom prst="rect">
            <a:avLst/>
          </a:prstGeom>
          <a:noFill/>
          <a:ln w="9525">
            <a:noFill/>
            <a:miter lim="800000"/>
            <a:headEnd/>
            <a:tailEnd/>
          </a:ln>
        </p:spPr>
      </p:pic>
      <p:sp>
        <p:nvSpPr>
          <p:cNvPr id="21508" name="Прямоугольник 4"/>
          <p:cNvSpPr>
            <a:spLocks noChangeArrowheads="1"/>
          </p:cNvSpPr>
          <p:nvPr/>
        </p:nvSpPr>
        <p:spPr bwMode="auto">
          <a:xfrm>
            <a:off x="1214438" y="6000750"/>
            <a:ext cx="7358062" cy="338138"/>
          </a:xfrm>
          <a:prstGeom prst="rect">
            <a:avLst/>
          </a:prstGeom>
          <a:noFill/>
          <a:ln w="9525">
            <a:noFill/>
            <a:miter lim="800000"/>
            <a:headEnd/>
            <a:tailEnd/>
          </a:ln>
        </p:spPr>
        <p:txBody>
          <a:bodyPr>
            <a:spAutoFit/>
          </a:bodyPr>
          <a:lstStyle/>
          <a:p>
            <a:pPr algn="ctr" hangingPunct="0"/>
            <a:r>
              <a:rPr lang="ru-RU" sz="1600">
                <a:solidFill>
                  <a:schemeClr val="bg1"/>
                </a:solidFill>
                <a:ea typeface="Lucida Sans Unicode" pitchFamily="34" charset="0"/>
                <a:cs typeface="Tahoma" pitchFamily="34" charset="0"/>
                <a:hlinkClick r:id="rId3"/>
              </a:rPr>
              <a:t>http://planeta-tour.ru/strany/avstrija/termalnye-kurorty/bad-hofgastajn</a:t>
            </a:r>
            <a:endParaRPr lang="ru-RU" sz="1600">
              <a:solidFill>
                <a:schemeClr val="bg1"/>
              </a:solidFill>
              <a:latin typeface="Constantia" pitchFamily="18" charset="0"/>
              <a:ea typeface="Lucida Sans Unicode" pitchFamily="34" charset="0"/>
              <a:cs typeface="Tahoma" pitchFamily="34" charset="0"/>
            </a:endParaRPr>
          </a:p>
        </p:txBody>
      </p:sp>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431</TotalTime>
  <Words>574</Words>
  <Application>Microsoft Office PowerPoint</Application>
  <PresentationFormat>Экран (4:3)</PresentationFormat>
  <Paragraphs>47</Paragraphs>
  <Slides>23</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6</vt:i4>
      </vt:variant>
      <vt:variant>
        <vt:lpstr>Заголовки слайдов</vt:lpstr>
      </vt:variant>
      <vt:variant>
        <vt:i4>23</vt:i4>
      </vt:variant>
    </vt:vector>
  </HeadingPairs>
  <TitlesOfParts>
    <vt:vector size="36" baseType="lpstr">
      <vt:lpstr>Constantia</vt:lpstr>
      <vt:lpstr>Arial</vt:lpstr>
      <vt:lpstr>Wingdings 2</vt:lpstr>
      <vt:lpstr>Calibri</vt:lpstr>
      <vt:lpstr>Times New Roman</vt:lpstr>
      <vt:lpstr>Lucida Sans Unicode</vt:lpstr>
      <vt:lpstr>Tahoma</vt:lpstr>
      <vt:lpstr>Бумажная</vt:lpstr>
      <vt:lpstr>Бумажная</vt:lpstr>
      <vt:lpstr>Бумажная</vt:lpstr>
      <vt:lpstr>Бумажная</vt:lpstr>
      <vt:lpstr>Бумажная</vt: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РАДОН</dc:title>
  <dc:creator>Карина</dc:creator>
  <cp:lastModifiedBy>User</cp:lastModifiedBy>
  <cp:revision>46</cp:revision>
  <dcterms:created xsi:type="dcterms:W3CDTF">2011-04-15T16:10:57Z</dcterms:created>
  <dcterms:modified xsi:type="dcterms:W3CDTF">2011-05-21T18:22:36Z</dcterms:modified>
</cp:coreProperties>
</file>